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Default Extension="mp4" ContentType="video/mp4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sldMasterIdLst>
    <p:sldMasterId id="2147484433" r:id="rId14"/>
  </p:sldMasterIdLst>
  <p:notesMasterIdLst>
    <p:notesMasterId r:id="rId16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75" r:id="rId25"/>
    <p:sldId id="278" r:id="rId26"/>
    <p:sldId id="281" r:id="rId27"/>
    <p:sldId id="288" r:id="rId28"/>
    <p:sldId id="270" r:id="rId29"/>
    <p:sldId id="282" r:id="rId30"/>
    <p:sldId id="284" r:id="rId31"/>
    <p:sldId id="289" r:id="rId32"/>
    <p:sldId id="280" r:id="rId33"/>
    <p:sldId id="273" r:id="rId34"/>
    <p:sldId id="274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79553"/>
  </p:clrMru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853" autoAdjust="0"/>
  </p:normalViewPr>
  <p:slideViewPr>
    <p:cSldViewPr snapToGrid="0" snapToObjects="1">
      <p:cViewPr varScale="1">
        <p:scale>
          <a:sx n="77" d="100"/>
          <a:sy n="77" d="100"/>
        </p:scale>
        <p:origin x="20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notesMaster" Target="notesMasters/notesMaster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7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29" Type="http://schemas.openxmlformats.org/officeDocument/2006/relationships/slide" Target="slides/slide12.xml"></Relationship><Relationship Id="rId30" Type="http://schemas.openxmlformats.org/officeDocument/2006/relationships/slide" Target="slides/slide13.xml"></Relationship><Relationship Id="rId31" Type="http://schemas.openxmlformats.org/officeDocument/2006/relationships/slide" Target="slides/slide14.xml"></Relationship><Relationship Id="rId32" Type="http://schemas.openxmlformats.org/officeDocument/2006/relationships/slide" Target="slides/slide15.xml"></Relationship><Relationship Id="rId33" Type="http://schemas.openxmlformats.org/officeDocument/2006/relationships/slide" Target="slides/slide16.xml"></Relationship><Relationship Id="rId34" Type="http://schemas.openxmlformats.org/officeDocument/2006/relationships/slide" Target="slides/slide17.xml"></Relationship><Relationship Id="rId35" Type="http://schemas.openxmlformats.org/officeDocument/2006/relationships/slide" Target="slides/slide18.xml"></Relationship><Relationship Id="rId37" Type="http://schemas.openxmlformats.org/officeDocument/2006/relationships/viewProps" Target="viewProps.xml"></Relationship><Relationship Id="rId38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0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b10067705dm-001_2880x2161.jpg"/>
          <p:cNvSpPr>
            <a:spLocks noGrp="1"/>
          </p:cNvSpPr>
          <p:nvPr>
            <p:ph type="pic" idx="21"/>
          </p:nvPr>
        </p:nvSpPr>
        <p:spPr>
          <a:xfrm>
            <a:off x="0" y="-2290234"/>
            <a:ext cx="24384000" cy="18296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b10067705dm-001_2880x2161.jpg"/>
          <p:cNvSpPr>
            <a:spLocks noGrp="1"/>
          </p:cNvSpPr>
          <p:nvPr>
            <p:ph type="pic" idx="21"/>
          </p:nvPr>
        </p:nvSpPr>
        <p:spPr>
          <a:xfrm>
            <a:off x="3125968" y="-1762099"/>
            <a:ext cx="18135601" cy="136079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197913361_2035x1354.jpg"/>
          <p:cNvSpPr>
            <a:spLocks noGrp="1"/>
          </p:cNvSpPr>
          <p:nvPr>
            <p:ph type="pic" idx="21"/>
          </p:nvPr>
        </p:nvSpPr>
        <p:spPr>
          <a:xfrm>
            <a:off x="5803900" y="952500"/>
            <a:ext cx="172360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08348088_flipped_1647x1098.jpg"/>
          <p:cNvSpPr>
            <a:spLocks noGrp="1"/>
          </p:cNvSpPr>
          <p:nvPr>
            <p:ph type="pic" sz="half" idx="21"/>
          </p:nvPr>
        </p:nvSpPr>
        <p:spPr>
          <a:xfrm>
            <a:off x="87503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197913361_2035x1354.jpg"/>
          <p:cNvSpPr>
            <a:spLocks noGrp="1"/>
          </p:cNvSpPr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108348088_flipped_1647x1098.jpg"/>
          <p:cNvSpPr>
            <a:spLocks noGrp="1"/>
          </p:cNvSpPr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b10067705dm-001_2880x2161.jpg"/>
          <p:cNvSpPr>
            <a:spLocks noGrp="1"/>
          </p:cNvSpPr>
          <p:nvPr>
            <p:ph type="pic" idx="23"/>
          </p:nvPr>
        </p:nvSpPr>
        <p:spPr>
          <a:xfrm>
            <a:off x="651237" y="952500"/>
            <a:ext cx="15283726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6435" cy="22866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/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6435" cy="92970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normAutofit/>
          </a:bodyPr>
          <a:lstStyle/>
          <a:p>
            <a:pPr marL="635000" indent="-635000" latinLnBrk="0">
              <a:buSzPct val="125000"/>
              <a:buFont typeface="맑은 고딕"/>
              <a:buChar char="•"/>
            </a:pPr>
            <a:r>
              <a:rPr/>
              <a:t>본문 첫 번째 줄</a:t>
            </a:r>
          </a:p>
          <a:p>
            <a:pPr marL="1270000" lvl="1" indent="-635000" latinLnBrk="0">
              <a:buSzPct val="125000"/>
              <a:buFont typeface="맑은 고딕"/>
              <a:buChar char="•"/>
            </a:pPr>
            <a:r>
              <a:rPr/>
              <a:t>본문 두 번째 줄</a:t>
            </a:r>
          </a:p>
          <a:p>
            <a:pPr marL="1905000" lvl="2" indent="-635000" latinLnBrk="0">
              <a:buSzPct val="125000"/>
              <a:buFont typeface="맑은 고딕"/>
              <a:buChar char="•"/>
            </a:pPr>
            <a:r>
              <a:rPr/>
              <a:t>본문 세 번째 줄</a:t>
            </a:r>
          </a:p>
          <a:p>
            <a:pPr marL="2540000" lvl="3" indent="-635000" latinLnBrk="0">
              <a:buSzPct val="125000"/>
              <a:buFont typeface="맑은 고딕"/>
              <a:buChar char="•"/>
            </a:pPr>
            <a:r>
              <a:rPr/>
              <a:t>본문 네 번째 줄</a:t>
            </a:r>
          </a:p>
          <a:p>
            <a:pPr marL="3175000" lvl="4" indent="-635000" latinLnBrk="0">
              <a:buSzPct val="125000"/>
              <a:buFont typeface="맑은 고딕"/>
              <a:buChar char="•"/>
            </a:pPr>
            <a:r>
              <a:rPr/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8955" y="13081000"/>
            <a:ext cx="454025" cy="46164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t">
            <a:spAutoFit/>
          </a:bodyPr>
          <a:lstStyle>
            <a:lvl1pPr marL="0" indent="0" latinLnBrk="0">
              <a:buFontTx/>
              <a:buNone/>
              <a:defRPr lang="en-GB" altLang="en-US" sz="2400" b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400" r:id="rId1"/>
    <p:sldLayoutId id="2147484401" r:id="rId2"/>
    <p:sldLayoutId id="2147484402" r:id="rId3"/>
    <p:sldLayoutId id="2147484403" r:id="rId4"/>
    <p:sldLayoutId id="2147484404" r:id="rId5"/>
    <p:sldLayoutId id="2147484405" r:id="rId6"/>
    <p:sldLayoutId id="2147484406" r:id="rId7"/>
    <p:sldLayoutId id="2147484407" r:id="rId8"/>
    <p:sldLayoutId id="2147484408" r:id="rId9"/>
    <p:sldLayoutId id="2147484409" r:id="rId10"/>
    <p:sldLayoutId id="2147484410" r:id="rId11"/>
    <p:sldLayoutId id="2147484411" r:id="rId12"/>
  </p:sldLayoutIdLst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tif"></Relationship><Relationship Id="rId5" Type="http://schemas.openxmlformats.org/officeDocument/2006/relationships/image" Target="../media/image4.png"></Relationship><Relationship Id="rId4" Type="http://schemas.openxmlformats.org/officeDocument/2006/relationships/image" Target="../media/image3.png"></Relationship><Relationship Id="rId6" Type="http://schemas.openxmlformats.org/officeDocument/2006/relationships/slideLayout" Target="../slideLayouts/slideLayout1.xml"></Relationship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7" Type="http://schemas.openxmlformats.org/officeDocument/2006/relationships/image" Target="../media/image30.png"></Relationship><Relationship Id="rId2" Type="http://schemas.openxmlformats.org/officeDocument/2006/relationships/image" Target="../media/image25.png"></Relationship><Relationship Id="rId6" Type="http://schemas.openxmlformats.org/officeDocument/2006/relationships/image" Target="../media/image29.png"></Relationship><Relationship Id="rId5" Type="http://schemas.openxmlformats.org/officeDocument/2006/relationships/image" Target="../media/image28.png"></Relationship><Relationship Id="rId4" Type="http://schemas.openxmlformats.org/officeDocument/2006/relationships/image" Target="../media/image27.png"></Relationship><Relationship Id="rId8" Type="http://schemas.openxmlformats.org/officeDocument/2006/relationships/image" Target="../media/fImage3391823341.png"></Relationship><Relationship Id="rId9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7" Type="http://schemas.openxmlformats.org/officeDocument/2006/relationships/image" Target="../media/image35.png"></Relationship><Relationship Id="rId8" Type="http://schemas.openxmlformats.org/officeDocument/2006/relationships/image" Target="../media/image31.jpg"></Relationship><Relationship Id="rId9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notesSlide" Target="../notesSlides/notesSlide13.xml"></Relationship><Relationship Id="rId5" Type="http://schemas.openxmlformats.org/officeDocument/2006/relationships/image" Target="../media/fImage1279372368467.png"></Relationship><Relationship Id="rId6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41.png"></Relationship><Relationship Id="rId2" Type="http://schemas.openxmlformats.org/officeDocument/2006/relationships/image" Target="../media/image40.png"></Relationship><Relationship Id="rId4" Type="http://schemas.openxmlformats.org/officeDocument/2006/relationships/image" Target="../media/image42.png"></Relationship><Relationship Id="rId5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39.png"></Relationship><Relationship Id="rId3" Type="http://schemas.openxmlformats.org/officeDocument/2006/relationships/image" Target="../media/image49.png"></Relationship><Relationship Id="rId4" Type="http://schemas.openxmlformats.org/officeDocument/2006/relationships/image" Target="../media/image50.png"></Relationship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51.tif"></Relationship><Relationship Id="rId3" Type="http://schemas.openxmlformats.org/officeDocument/2006/relationships/slideLayout" Target="../slideLayouts/slideLayout11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6.tif"></Relationship><Relationship Id="rId4" Type="http://schemas.openxmlformats.org/officeDocument/2006/relationships/slideLayout" Target="../slideLayouts/slideLayout7.xml"></Relationship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8.tif"></Relationship><Relationship Id="rId3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6.png"></Relationship><Relationship Id="rId2" Type="http://schemas.openxmlformats.org/officeDocument/2006/relationships/image" Target="../media/image15.png"></Relationship><Relationship Id="rId5" Type="http://schemas.openxmlformats.org/officeDocument/2006/relationships/image" Target="../media/image18.png"></Relationship><Relationship Id="rId4" Type="http://schemas.openxmlformats.org/officeDocument/2006/relationships/image" Target="../media/image17.png"></Relationship><Relationship Id="rId6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음식 인식을 통한 식단 관리 서비스"/>
          <p:cNvSpPr txBox="1">
            <a:spLocks noGrp="1"/>
          </p:cNvSpPr>
          <p:nvPr>
            <p:ph type="ctrTitle"/>
          </p:nvPr>
        </p:nvSpPr>
        <p:spPr>
          <a:xfrm rot="0">
            <a:off x="-1366520" y="-74295"/>
            <a:ext cx="20831175" cy="465137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b">
            <a:normAutofit fontScale="100000" lnSpcReduction="0"/>
          </a:bodyPr>
          <a:lstStyle/>
          <a:p>
            <a:pPr marL="0" indent="0" latinLnBrk="0" lvl="1">
              <a:buFontTx/>
              <a:buNone/>
              <a:defRPr>
                <a:latin typeface="배달의민족 주아 OTF" charset="0"/>
                <a:ea typeface="배달의민족 주아 OTF" charset="0"/>
                <a:cs typeface="배달의민족 주아 OTF" charset="0"/>
              </a:defRPr>
            </a:pPr>
            <a:r>
              <a:rPr lang="en-US" sz="72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                     </a:t>
            </a:r>
            <a:r>
              <a:rPr sz="72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음식</a:t>
            </a:r>
            <a:r>
              <a:rPr sz="72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인식을 통한 식단 관리 서비스</a:t>
            </a:r>
            <a:endParaRPr lang="ko-KR" altLang="en-US" sz="72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121" name="이미지" descr="C:/Users/HAEIN/AppData/Roaming/PolarisOffice/ETemp/9436_13359992/image1.tif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872075" y="3257550"/>
            <a:ext cx="1318895" cy="1318895"/>
          </a:xfrm>
          <a:prstGeom prst="rect"/>
          <a:noFill/>
          <a:ln w="12700" cap="flat" cmpd="sng">
            <a:prstDash/>
            <a:miter lim="800000"/>
          </a:ln>
        </p:spPr>
      </p:pic>
      <p:grpSp>
        <p:nvGrpSpPr>
          <p:cNvPr id="133" name="그룹 85"/>
          <p:cNvGrpSpPr/>
          <p:nvPr/>
        </p:nvGrpSpPr>
        <p:grpSpPr>
          <a:xfrm>
            <a:off x="5201285" y="6531610"/>
            <a:ext cx="4572635" cy="4474845"/>
            <a:chOff x="5201285" y="6531610"/>
            <a:chExt cx="4572635" cy="4474845"/>
          </a:xfrm>
        </p:grpSpPr>
        <p:sp>
          <p:nvSpPr>
            <p:cNvPr id="122" name="이성준 심수안 이해인 74"/>
            <p:cNvSpPr txBox="1">
              <a:spLocks/>
            </p:cNvSpPr>
            <p:nvPr/>
          </p:nvSpPr>
          <p:spPr>
            <a:xfrm rot="0">
              <a:off x="6147435" y="9808845"/>
              <a:ext cx="1633855" cy="1047750"/>
            </a:xfrm>
            <a:prstGeom prst="rect"/>
            <a:ln w="12700" cap="flat" cmpd="sng">
              <a:prstDash/>
              <a:miter lim="800000"/>
            </a:ln>
          </p:spPr>
          <p:txBody>
            <a:bodyPr wrap="square" lIns="50800" tIns="50800" rIns="50800" bIns="50800" numCol="1" vert="horz" anchor="t">
              <a:normAutofit fontScale="100000" lnSpcReduction="0"/>
            </a:bodyPr>
            <a:lstStyle>
              <a:lvl1pPr marL="0" indent="0" latinLnBrk="0">
                <a:buFontTx/>
                <a:buNone/>
                <a:defRPr lang="en-GB" altLang="en-US">
                  <a:latin typeface="배달의민족 연성 OTF" charset="0"/>
                  <a:ea typeface="배달의민족 연성 OTF" charset="0"/>
                  <a:cs typeface="배달의민족 연성 OTF" charset="0"/>
                </a:defRPr>
              </a:lvl1pPr>
            </a:lstStyle>
            <a:p>
              <a:pPr marL="0" indent="0" rtl="0" algn="l" fontAlgn="auto" defTabSz="914400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FontTx/>
                <a:buNone/>
              </a:pPr>
              <a:r>
                <a:rPr sz="4800" b="0">
                  <a:latin typeface="배달의민족 주아" charset="0"/>
                  <a:ea typeface="배달의민족 주아" charset="0"/>
                </a:rPr>
                <a:t>이해</a:t>
              </a:r>
              <a:r>
                <a:rPr lang="ko-KR" sz="4800" b="0">
                  <a:latin typeface="배달의민족 주아" charset="0"/>
                  <a:ea typeface="배달의민족 주아" charset="0"/>
                </a:rPr>
                <a:t>인</a:t>
              </a:r>
              <a:endParaRPr lang="ko-KR" altLang="en-US" sz="4800" b="0">
                <a:latin typeface="배달의민족 주아" charset="0"/>
                <a:ea typeface="배달의민족 주아" charset="0"/>
              </a:endParaRPr>
            </a:p>
          </p:txBody>
        </p:sp>
        <p:pic>
          <p:nvPicPr>
            <p:cNvPr id="123" name="그림 75" descr="C:/Users/HAEIN/AppData/Roaming/PolarisOffice/ETemp/9436_13359992/image2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7754" b="29392"/>
            <a:stretch>
              <a:fillRect/>
            </a:stretch>
          </p:blipFill>
          <p:spPr>
            <a:xfrm rot="0">
              <a:off x="5339715" y="6531610"/>
              <a:ext cx="3387090" cy="3141345"/>
            </a:xfrm>
            <a:prstGeom prst="rect"/>
            <a:noFill/>
          </p:spPr>
        </p:pic>
        <p:sp>
          <p:nvSpPr>
            <p:cNvPr id="125" name="텍스트 상자 77"/>
            <p:cNvSpPr txBox="1">
              <a:spLocks/>
            </p:cNvSpPr>
            <p:nvPr/>
          </p:nvSpPr>
          <p:spPr>
            <a:xfrm rot="0">
              <a:off x="5201285" y="10728960"/>
              <a:ext cx="4573270" cy="278130"/>
            </a:xfrm>
            <a:prstGeom prst="rect"/>
            <a:noFill/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https://github.com/star10919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2" name="그룹 84"/>
          <p:cNvGrpSpPr/>
          <p:nvPr/>
        </p:nvGrpSpPr>
        <p:grpSpPr>
          <a:xfrm>
            <a:off x="16753205" y="6712585"/>
            <a:ext cx="4572635" cy="4293870"/>
            <a:chOff x="16753205" y="6712585"/>
            <a:chExt cx="4572635" cy="4293870"/>
          </a:xfrm>
        </p:grpSpPr>
        <p:pic>
          <p:nvPicPr>
            <p:cNvPr id="126" name="그림 78" descr="C:/Users/HAEIN/AppData/Roaming/PolarisOffice/ETemp/9436_13359992/image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7245965" y="6712585"/>
              <a:ext cx="2552700" cy="2781300"/>
            </a:xfrm>
            <a:prstGeom prst="rect"/>
            <a:noFill/>
          </p:spPr>
        </p:pic>
        <p:sp>
          <p:nvSpPr>
            <p:cNvPr id="128" name="텍스트 상자 80"/>
            <p:cNvSpPr txBox="1">
              <a:spLocks/>
            </p:cNvSpPr>
            <p:nvPr/>
          </p:nvSpPr>
          <p:spPr>
            <a:xfrm rot="0">
              <a:off x="16753205" y="10728960"/>
              <a:ext cx="4573270" cy="278130"/>
            </a:xfrm>
            <a:prstGeom prst="rect"/>
            <a:noFill/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https://github.com/muten-dev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9" name="텍스트 상자 81"/>
            <p:cNvSpPr txBox="1">
              <a:spLocks/>
            </p:cNvSpPr>
            <p:nvPr/>
          </p:nvSpPr>
          <p:spPr>
            <a:xfrm rot="0">
              <a:off x="17578705" y="9808845"/>
              <a:ext cx="1633855" cy="1047750"/>
            </a:xfrm>
            <a:prstGeom prst="rect"/>
            <a:ln w="12700" cap="flat" cmpd="sng">
              <a:prstDash/>
              <a:miter lim="800000"/>
            </a:ln>
          </p:spPr>
          <p:txBody>
            <a:bodyPr wrap="square" lIns="50800" tIns="50800" rIns="50800" bIns="50800" numCol="1" vert="horz" anchor="t">
              <a:normAutofit fontScale="100000" lnSpcReduction="0"/>
            </a:bodyPr>
            <a:lstStyle>
              <a:lvl1pPr marL="0" indent="0" latinLnBrk="0">
                <a:buFontTx/>
                <a:buNone/>
                <a:defRPr lang="en-GB" altLang="en-US">
                  <a:latin typeface="배달의민족 연성 OTF" charset="0"/>
                  <a:ea typeface="배달의민족 연성 OTF" charset="0"/>
                  <a:cs typeface="배달의민족 연성 OTF" charset="0"/>
                </a:defRPr>
              </a:lvl1pPr>
            </a:lstStyle>
            <a:p>
              <a:pPr marL="0" indent="0" rtl="0" algn="l" fontAlgn="auto" defTabSz="914400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FontTx/>
                <a:buNone/>
              </a:pPr>
              <a:r>
                <a:rPr sz="4800" b="0">
                  <a:latin typeface="배달의민족 주아" charset="0"/>
                  <a:ea typeface="배달의민족 주아" charset="0"/>
                </a:rPr>
                <a:t>이</a:t>
              </a:r>
              <a:r>
                <a:rPr lang="ko-KR" sz="4800" b="0">
                  <a:latin typeface="배달의민족 주아" charset="0"/>
                  <a:ea typeface="배달의민족 주아" charset="0"/>
                </a:rPr>
                <a:t>성준</a:t>
              </a:r>
              <a:endParaRPr lang="ko-KR" altLang="en-US" sz="4800" b="0">
                <a:latin typeface="배달의민족 주아" charset="0"/>
                <a:ea typeface="배달의민족 주아" charset="0"/>
              </a:endParaRPr>
            </a:p>
          </p:txBody>
        </p:sp>
      </p:grpSp>
      <p:grpSp>
        <p:nvGrpSpPr>
          <p:cNvPr id="16" name="그룹 83"/>
          <p:cNvGrpSpPr/>
          <p:nvPr/>
        </p:nvGrpSpPr>
        <p:grpSpPr>
          <a:xfrm>
            <a:off x="11349355" y="6637020"/>
            <a:ext cx="4594225" cy="4369435"/>
            <a:chOff x="11349355" y="6637020"/>
            <a:chExt cx="4594225" cy="4369435"/>
          </a:xfrm>
        </p:grpSpPr>
        <p:pic>
          <p:nvPicPr>
            <p:cNvPr id="17" name="그림 76" descr="C:/Users/HAEIN/AppData/Roaming/PolarisOffice/ETemp/9436_13359992/image4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872" t="30353" r="9309" b="31307"/>
            <a:stretch>
              <a:fillRect/>
            </a:stretch>
          </p:blipFill>
          <p:spPr>
            <a:xfrm rot="0">
              <a:off x="11349355" y="6637020"/>
              <a:ext cx="2781300" cy="2825750"/>
            </a:xfrm>
            <a:prstGeom prst="rect"/>
            <a:noFill/>
          </p:spPr>
        </p:pic>
        <p:sp>
          <p:nvSpPr>
            <p:cNvPr id="18" name="텍스트 상자 79"/>
            <p:cNvSpPr txBox="1">
              <a:spLocks/>
            </p:cNvSpPr>
            <p:nvPr/>
          </p:nvSpPr>
          <p:spPr>
            <a:xfrm rot="0">
              <a:off x="11370945" y="10728960"/>
              <a:ext cx="4573270" cy="278130"/>
            </a:xfrm>
            <a:prstGeom prst="rect"/>
            <a:noFill/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https://github.com/hjuju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텍스트 상자 82"/>
            <p:cNvSpPr txBox="1">
              <a:spLocks/>
            </p:cNvSpPr>
            <p:nvPr/>
          </p:nvSpPr>
          <p:spPr>
            <a:xfrm rot="0">
              <a:off x="11866245" y="9808845"/>
              <a:ext cx="1633855" cy="1047750"/>
            </a:xfrm>
            <a:prstGeom prst="rect"/>
            <a:ln w="12700" cap="flat" cmpd="sng">
              <a:prstDash/>
              <a:miter lim="800000"/>
            </a:ln>
          </p:spPr>
          <p:txBody>
            <a:bodyPr wrap="square" lIns="50800" tIns="50800" rIns="50800" bIns="50800" numCol="1" vert="horz" anchor="t">
              <a:normAutofit fontScale="100000" lnSpcReduction="0"/>
            </a:bodyPr>
            <a:lstStyle>
              <a:lvl1pPr marL="0" indent="0" latinLnBrk="0">
                <a:buFontTx/>
                <a:buNone/>
                <a:defRPr lang="en-GB" altLang="en-US">
                  <a:latin typeface="배달의민족 연성 OTF" charset="0"/>
                  <a:ea typeface="배달의민족 연성 OTF" charset="0"/>
                  <a:cs typeface="배달의민족 연성 OTF" charset="0"/>
                </a:defRPr>
              </a:lvl1pPr>
            </a:lstStyle>
            <a:p>
              <a:pPr marL="0" indent="0" rtl="0" algn="l" fontAlgn="auto" defTabSz="914400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FontTx/>
                <a:buNone/>
              </a:pPr>
              <a:r>
                <a:rPr lang="ko-KR" sz="4800" b="0">
                  <a:latin typeface="배달의민족 주아" charset="0"/>
                  <a:ea typeface="배달의민족 주아" charset="0"/>
                </a:rPr>
                <a:t>한주원</a:t>
              </a:r>
              <a:endParaRPr lang="ko-KR" altLang="en-US" sz="4800" b="0">
                <a:latin typeface="배달의민족 주아" charset="0"/>
                <a:ea typeface="배달의민족 주아" charset="0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1958955" y="13081000"/>
            <a:ext cx="454660" cy="462280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9" name="2_detail_object detection"/>
          <p:cNvSpPr txBox="1"/>
          <p:nvPr/>
        </p:nvSpPr>
        <p:spPr>
          <a:xfrm>
            <a:off x="762000" y="533400"/>
            <a:ext cx="2095627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 smtClean="0"/>
              <a:t>2_detail_yolo</a:t>
            </a:r>
            <a:r>
              <a:rPr lang="ko-KR" dirty="0" smtClean="0"/>
              <a:t> </a:t>
            </a:r>
            <a:r>
              <a:rPr lang="ko-KR" dirty="0" err="1"/>
              <a:t>vs</a:t>
            </a:r>
            <a:r>
              <a:rPr lang="ko-KR" dirty="0"/>
              <a:t> </a:t>
            </a:r>
            <a:r>
              <a:rPr lang="en-US" altLang="ko-KR" dirty="0" smtClean="0"/>
              <a:t>R-CNN</a:t>
            </a:r>
            <a:endParaRPr lang="ko-KR" altLang="en-US" dirty="0"/>
          </a:p>
        </p:txBody>
      </p:sp>
      <p:sp>
        <p:nvSpPr>
          <p:cNvPr id="200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1" name="텍스트 상자 1"/>
          <p:cNvSpPr txBox="1">
            <a:spLocks/>
          </p:cNvSpPr>
          <p:nvPr/>
        </p:nvSpPr>
        <p:spPr>
          <a:xfrm>
            <a:off x="1442085" y="2042160"/>
            <a:ext cx="9510395" cy="51689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r>
              <a:rPr sz="8000" b="1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YOLOv4</a:t>
            </a:r>
            <a:endParaRPr lang="ko-KR" altLang="en-US" sz="8000" b="1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2400" b="1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2020년 4월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출시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1000" b="0" i="0" strike="noStrike" cap="none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v3와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다른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개발자인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AlexeyBochkousky가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lang="ko-KR"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 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발표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10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v3에서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다양한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딥러닝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기법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(WRC, CSP ...) 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 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등을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사용해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성능을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향상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 hangingPunct="1"/>
            <a:endParaRPr lang="ko-KR" altLang="en-US" sz="2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2" name="텍스트 상자 2"/>
          <p:cNvSpPr txBox="1">
            <a:spLocks/>
          </p:cNvSpPr>
          <p:nvPr/>
        </p:nvSpPr>
        <p:spPr>
          <a:xfrm>
            <a:off x="11468735" y="2047875"/>
            <a:ext cx="12284075" cy="50761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8000" b="1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YOLOv5</a:t>
            </a:r>
            <a:endParaRPr lang="ko-KR" altLang="en-US" sz="8000" b="1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2400" b="1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2020년 6월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출시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, v4에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비해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낮은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용량과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빠른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속도를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가지고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있</a:t>
            </a:r>
            <a:r>
              <a:rPr lang="ko-KR"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음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(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성능은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비슷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)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10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YOLOv3를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PyTorch로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implementation한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GlennJocher가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발표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endParaRPr lang="ko-KR" altLang="en-US" sz="10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/>
            <a:r>
              <a:rPr sz="3600" b="0" i="0" dirty="0">
                <a:solidFill>
                  <a:schemeClr val="tx1"/>
                </a:solidFill>
                <a:latin typeface="courier new" charset="0"/>
                <a:ea typeface="AppleSDGothicNeo" charset="0"/>
              </a:rPr>
              <a:t>o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Darknet이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아닌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PyTorch</a:t>
            </a:r>
            <a:r>
              <a:rPr sz="3600" b="0" i="0" dirty="0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 </a:t>
            </a:r>
            <a:r>
              <a:rPr sz="3600" b="0" i="0" dirty="0" err="1">
                <a:solidFill>
                  <a:schemeClr val="tx1"/>
                </a:solidFill>
                <a:latin typeface="AppleSDGothicNeo" charset="0"/>
                <a:ea typeface="AppleSDGothicNeo" charset="0"/>
              </a:rPr>
              <a:t>구현</a:t>
            </a:r>
            <a:endParaRPr lang="ko-KR" altLang="en-US" sz="3600" b="0" i="0" dirty="0">
              <a:solidFill>
                <a:schemeClr val="tx1"/>
              </a:solidFill>
              <a:latin typeface="AppleSDGothicNeo" charset="0"/>
              <a:ea typeface="AppleSDGothicNeo" charset="0"/>
            </a:endParaRPr>
          </a:p>
          <a:p>
            <a:pPr marL="0" indent="0" algn="l" hangingPunct="1"/>
            <a:endParaRPr lang="ko-KR" altLang="en-US" sz="2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03" name="도형 3"/>
          <p:cNvCxnSpPr/>
          <p:nvPr/>
        </p:nvCxnSpPr>
        <p:spPr>
          <a:xfrm>
            <a:off x="17893030" y="4277995"/>
            <a:ext cx="4598035" cy="635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" name="그림 7" descr="C:/Users/HAEIN/AppData/Roaming/PolarisOffice/ETemp/4396_9300640/fImage24099198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3"/>
          <a:stretch>
            <a:fillRect/>
          </a:stretch>
        </p:blipFill>
        <p:spPr>
          <a:xfrm>
            <a:off x="472440" y="7883525"/>
            <a:ext cx="8727440" cy="4898390"/>
          </a:xfrm>
          <a:prstGeom prst="rect">
            <a:avLst/>
          </a:prstGeom>
          <a:noFill/>
        </p:spPr>
      </p:pic>
      <p:pic>
        <p:nvPicPr>
          <p:cNvPr id="205" name="그림 8" descr="C:/Users/HAEIN/AppData/Roaming/PolarisOffice/ETemp/4396_9300640/fImage28821199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835" y="7899400"/>
            <a:ext cx="8357235" cy="4883150"/>
          </a:xfrm>
          <a:prstGeom prst="rect">
            <a:avLst/>
          </a:prstGeom>
          <a:noFill/>
        </p:spPr>
      </p:pic>
      <p:pic>
        <p:nvPicPr>
          <p:cNvPr id="206" name="그림 86" descr="C:/Users/HAEIN/AppData/Roaming/PolarisOffice/ETemp/4396_9300640/fImage65966318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445" y="10420985"/>
            <a:ext cx="5768975" cy="2362835"/>
          </a:xfrm>
          <a:prstGeom prst="rect">
            <a:avLst/>
          </a:prstGeom>
          <a:noFill/>
        </p:spPr>
      </p:pic>
      <p:graphicFrame>
        <p:nvGraphicFramePr>
          <p:cNvPr id="1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681378"/>
              </p:ext>
            </p:extLst>
          </p:nvPr>
        </p:nvGraphicFramePr>
        <p:xfrm>
          <a:off x="18292445" y="7899689"/>
          <a:ext cx="5768975" cy="1771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5537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800" b="1" i="0" kern="1200" dirty="0" err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M</a:t>
                      </a:r>
                      <a:r>
                        <a:rPr sz="1800" b="1" i="0" kern="1200" dirty="0" err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odel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Yolov5s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800" b="1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Yolov5m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Yolov5l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Yolov5x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537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Time(</a:t>
                      </a:r>
                      <a:r>
                        <a:rPr lang="ko-KR" sz="18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0.641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1.359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0.950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1.503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9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슬라이드 번호"/>
          <p:cNvSpPr txBox="1">
            <a:spLocks noGrp="1"/>
          </p:cNvSpPr>
          <p:nvPr>
            <p:ph type="sldNum" idx="4294967295"/>
          </p:nvPr>
        </p:nvSpPr>
        <p:spPr>
          <a:xfrm>
            <a:off x="11958955" y="13081000"/>
            <a:ext cx="522605" cy="50673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GB" altLang="en-US" sz="2400" b="0" i="0" strike="noStrike" cap="none">
                <a:latin typeface="Helvetica Neue Light" charset="0"/>
                <a:ea typeface="Helvetica Neue Light" charset="0"/>
                <a:cs typeface="Helvetica Neue Light" charset="0"/>
              </a:rPr>
              <a:t>14</a:t>
            </a:fld>
            <a:endParaRPr lang="ko-KR" altLang="en-US" sz="2400" b="0" i="0" strike="noStrike" cap="none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6" name="Rect 0"/>
          <p:cNvSpPr txBox="1">
            <a:spLocks/>
          </p:cNvSpPr>
          <p:nvPr/>
        </p:nvSpPr>
        <p:spPr>
          <a:xfrm rot="0">
            <a:off x="762000" y="533400"/>
            <a:ext cx="20956905" cy="54610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cap="all" spc="180" b="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/>
              <a:t>2_detail_yolov5_custom</a:t>
            </a:r>
            <a:r>
              <a:rPr/>
              <a:t>_</a:t>
            </a:r>
            <a:r>
              <a:rPr lang="ko-KR"/>
              <a:t>train</a:t>
            </a:r>
            <a:endParaRPr lang="ko-KR" altLang="en-US"/>
          </a:p>
        </p:txBody>
      </p:sp>
      <p:cxnSp>
        <p:nvCxnSpPr>
          <p:cNvPr id="217" name="Rect 0"/>
          <p:cNvCxnSpPr/>
          <p:nvPr/>
        </p:nvCxnSpPr>
        <p:spPr>
          <a:xfrm rot="0">
            <a:off x="660400" y="1478915"/>
            <a:ext cx="22835235" cy="1270"/>
          </a:xfrm>
          <a:prstGeom prst="line"/>
          <a:ln w="25400" cap="flat" cmpd="sng">
            <a:solidFill>
              <a:srgbClr val="434343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1800" y="9248140"/>
            <a:ext cx="10948035" cy="1584960"/>
          </a:xfrm>
          <a:prstGeom prst="rect"/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 rot="0">
            <a:off x="419100" y="8529955"/>
            <a:ext cx="4770755" cy="565150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50800" tIns="50800" rIns="50800" bIns="50800" numCol="1" spcCol="38100" vert="horz" anchor="ctr">
            <a:spAutoFit/>
          </a:bodyPr>
          <a:lstStyle/>
          <a:p>
            <a:pPr marL="0" indent="0" rtl="0" algn="l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/>
              <a:t>d</a:t>
            </a:r>
            <a:r>
              <a:rPr lang="en-US" altLang="ko-KR" sz="3000" cap="none" i="0" b="1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etect.py</a:t>
            </a:r>
            <a:endParaRPr lang="ko-KR" altLang="en-US" sz="3000" cap="none" i="0" b="1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5750" y="6670675"/>
            <a:ext cx="10960735" cy="1762760"/>
          </a:xfrm>
          <a:prstGeom prst="rect"/>
          <a:noFill/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285750" y="5973445"/>
            <a:ext cx="4771390" cy="563880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50800" tIns="50800" rIns="50800" bIns="50800" numCol="1" spcCol="38100" vert="horz" anchor="ctr">
            <a:spAutoFit/>
          </a:bodyPr>
          <a:lstStyle/>
          <a:p>
            <a:pPr marL="0" indent="0" rtl="0" algn="l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/>
              <a:t>coco128.y</a:t>
            </a:r>
            <a:r>
              <a:rPr lang="ko-KR" altLang="ko-KR"/>
              <a:t>a</a:t>
            </a:r>
            <a:r>
              <a:rPr lang="en-US" altLang="ko-KR"/>
              <a:t>ml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0965" y="8914765"/>
            <a:ext cx="7571740" cy="1942465"/>
          </a:xfrm>
          <a:prstGeom prst="rect"/>
          <a:noFill/>
        </p:spPr>
      </p:pic>
      <p:sp>
        <p:nvSpPr>
          <p:cNvPr id="14" name="TextBox 13"/>
          <p:cNvSpPr txBox="1">
            <a:spLocks/>
          </p:cNvSpPr>
          <p:nvPr/>
        </p:nvSpPr>
        <p:spPr>
          <a:xfrm rot="0">
            <a:off x="11790680" y="8222615"/>
            <a:ext cx="8115935" cy="565150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50800" tIns="50800" rIns="50800" bIns="50800" numCol="1" spcCol="38100" vert="horz" anchor="ctr">
            <a:spAutoFit/>
          </a:bodyPr>
          <a:lstStyle/>
          <a:p>
            <a:pPr marL="0" indent="0" rtl="0" algn="l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/>
              <a:t>데이터 경로 설정 </a:t>
            </a:r>
            <a:r>
              <a:rPr lang="en-US" altLang="ko-KR"/>
              <a:t>&amp; </a:t>
            </a:r>
            <a:r>
              <a:rPr lang="ko-KR" altLang="en-US"/>
              <a:t>트레인 </a:t>
            </a:r>
            <a:r>
              <a:rPr lang="en-US" altLang="ko-KR"/>
              <a:t>/ detection</a:t>
            </a:r>
            <a:r>
              <a:rPr lang="ko-KR" altLang="en-US"/>
              <a:t> 시작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47830" y="8914765"/>
            <a:ext cx="2019935" cy="1942465"/>
          </a:xfrm>
          <a:prstGeom prst="rect"/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33500" y="8915400"/>
            <a:ext cx="2386965" cy="1942465"/>
          </a:xfrm>
          <a:prstGeom prst="rect"/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7015" y="11316335"/>
            <a:ext cx="23954740" cy="1765935"/>
          </a:xfrm>
          <a:prstGeom prst="rect"/>
          <a:noFill/>
        </p:spPr>
      </p:pic>
      <p:pic>
        <p:nvPicPr>
          <p:cNvPr id="218" name="그림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7015" y="2412365"/>
            <a:ext cx="23669625" cy="3448050"/>
          </a:xfrm>
          <a:prstGeom prst="rect"/>
          <a:noFill/>
        </p:spPr>
      </p:pic>
      <p:sp>
        <p:nvSpPr>
          <p:cNvPr id="219" name="텍스트 상자 2"/>
          <p:cNvSpPr txBox="1">
            <a:spLocks/>
          </p:cNvSpPr>
          <p:nvPr/>
        </p:nvSpPr>
        <p:spPr>
          <a:xfrm rot="0">
            <a:off x="338455" y="1790700"/>
            <a:ext cx="4770755" cy="563880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50800" tIns="50800" rIns="50800" bIns="50800" numCol="1" vert="horz" anchor="ctr">
            <a:spAutoFit/>
          </a:bodyPr>
          <a:lstStyle/>
          <a:p>
            <a:pPr marL="0" indent="0" rtl="0" algn="l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/>
              <a:t>train</a:t>
            </a:r>
            <a:r>
              <a:rPr lang="en-US" altLang="ko-KR" sz="3000" cap="none" i="0" b="1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.py</a:t>
            </a:r>
            <a:endParaRPr lang="ko-KR" altLang="en-US" sz="3000" cap="none" i="0" b="1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17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12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3" name="텍스트 상자 9"/>
          <p:cNvSpPr txBox="1">
            <a:spLocks/>
          </p:cNvSpPr>
          <p:nvPr/>
        </p:nvSpPr>
        <p:spPr>
          <a:xfrm>
            <a:off x="762000" y="533400"/>
            <a:ext cx="20956270" cy="54610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/>
              <a:t>2_detail_object detection</a:t>
            </a:r>
            <a:endParaRPr lang="ko-KR" altLang="en-US"/>
          </a:p>
        </p:txBody>
      </p:sp>
      <p:pic>
        <p:nvPicPr>
          <p:cNvPr id="2" name="그림 1" descr="C:/Users/HAEIN/AppData/Roaming/PolarisOffice/ETemp/28344_18370688/image3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53490" y="3309620"/>
            <a:ext cx="6757035" cy="8354695"/>
          </a:xfrm>
          <a:prstGeom prst="rect"/>
          <a:noFill/>
        </p:spPr>
      </p:pic>
      <p:pic>
        <p:nvPicPr>
          <p:cNvPr id="214" name="그림 2" descr="C:/Users/HAEIN/AppData/Roaming/PolarisOffice/ETemp/28344_18370688/image31.jp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693785" y="304800"/>
            <a:ext cx="14651990" cy="12786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965700" y="612775"/>
            <a:ext cx="3996690" cy="1662430"/>
          </a:xfrm>
          <a:prstGeom prst="rect"/>
          <a:noFill/>
          <a:ln w="0">
            <a:noFill/>
            <a:prstDash/>
          </a:ln>
        </p:spPr>
        <p:txBody>
          <a:bodyPr wrap="square" lIns="179070" tIns="92710" rIns="179070" bIns="92710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9600">
                <a:latin typeface="맑은 고딕" charset="0"/>
                <a:ea typeface="맑은 고딕" charset="0"/>
              </a:rPr>
              <a:t>YOLO</a:t>
            </a:r>
            <a:endParaRPr lang="ko-KR" altLang="en-US" sz="960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14066520" y="630555"/>
            <a:ext cx="8676640" cy="1663065"/>
          </a:xfrm>
          <a:prstGeom prst="rect"/>
          <a:noFill/>
          <a:ln w="0">
            <a:noFill/>
            <a:prstDash/>
          </a:ln>
        </p:spPr>
        <p:txBody>
          <a:bodyPr wrap="square" lIns="179070" tIns="92710" rIns="179070" bIns="92710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ko-KR" sz="9600">
                <a:latin typeface="맑은 고딕" charset="0"/>
                <a:ea typeface="맑은 고딕" charset="0"/>
              </a:rPr>
              <a:t>Faster</a:t>
            </a:r>
            <a:r>
              <a:rPr lang="ko-KR" altLang="ko-KR" sz="9600">
                <a:latin typeface="맑은 고딕" charset="0"/>
                <a:ea typeface="맑은 고딕" charset="0"/>
              </a:rPr>
              <a:t> </a:t>
            </a:r>
            <a:r>
              <a:rPr lang="en-US" altLang="ko-KR" sz="9600">
                <a:latin typeface="맑은 고딕" charset="0"/>
                <a:ea typeface="맑은 고딕" charset="0"/>
              </a:rPr>
              <a:t>R-CNN</a:t>
            </a:r>
            <a:endParaRPr lang="ko-KR" altLang="en-US" sz="96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14116050" y="2847975"/>
            <a:ext cx="9147810" cy="377571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3200" b="0">
                <a:latin typeface="맑은 고딕" charset="0"/>
                <a:ea typeface="맑은 고딕" charset="0"/>
              </a:rPr>
              <a:t>Faster R-CN</a:t>
            </a:r>
            <a:r>
              <a:rPr lang="ko-KR" altLang="ko-KR" sz="3200" b="0">
                <a:latin typeface="맑은 고딕" charset="0"/>
                <a:ea typeface="맑은 고딕" charset="0"/>
              </a:rPr>
              <a:t>N의 핵심 아이디어는 Region Proposal Network임</a:t>
            </a:r>
            <a:endParaRPr lang="ko-KR" altLang="en-US" sz="3200" b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200" b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Fast RCNN구조를 그대로 계승하면서 selective search를 제거하고 RPN을 통해서 Ro</a:t>
            </a:r>
            <a:r>
              <a:rPr lang="ko-KR">
                <a:latin typeface="맑은 고딕" charset="0"/>
                <a:ea typeface="맑은 고딕" charset="0"/>
              </a:rPr>
              <a:t>I를 계산함</a:t>
            </a:r>
            <a:r>
              <a:rPr>
                <a:latin typeface="맑은 고딕" charset="0"/>
                <a:ea typeface="맑은 고딕" charset="0"/>
              </a:rPr>
              <a:t/>
            </a:r>
            <a:br>
              <a:rPr>
                <a:latin typeface="맑은 고딕" charset="0"/>
                <a:ea typeface="맑은 고딕" charset="0"/>
              </a:rPr>
            </a:br>
            <a:r>
              <a:rPr>
                <a:latin typeface="맑은 고딕" charset="0"/>
                <a:ea typeface="맑은 고딕" charset="0"/>
              </a:rPr>
              <a:t/>
            </a:r>
            <a:br>
              <a:rPr>
                <a:latin typeface="맑은 고딕" charset="0"/>
                <a:ea typeface="맑은 고딕" charset="0"/>
              </a:rPr>
            </a:br>
            <a:r>
              <a:rPr>
                <a:latin typeface="맑은 고딕" charset="0"/>
                <a:ea typeface="맑은 고딕" charset="0"/>
              </a:rPr>
              <a:t/>
            </a:r>
            <a:br>
              <a:rPr>
                <a:latin typeface="맑은 고딕" charset="0"/>
                <a:ea typeface="맑은 고딕" charset="0"/>
              </a:rPr>
            </a:b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1835150" y="2872105"/>
            <a:ext cx="11109960" cy="443738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>네트워크가</a:t>
            </a:r>
            <a:r>
              <a:rPr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> 상대적으로 </a:t>
            </a:r>
            <a:r>
              <a:rPr lang="ko-KR"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>단순함</a:t>
            </a:r>
            <a:endParaRPr lang="ko-KR" altLang="en-US" sz="3200" b="0">
              <a:solidFill>
                <a:schemeClr val="tx1"/>
              </a:solidFill>
              <a:latin typeface="Malgun Gothic" charset="0"/>
              <a:ea typeface="Malgun 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200" b="0">
              <a:solidFill>
                <a:schemeClr val="tx1"/>
              </a:solidFill>
              <a:latin typeface="Malgun Gothic" charset="0"/>
              <a:ea typeface="Malgun 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>siglenetwork 를 사용하기 때문에 속도적으로 아주 빠른 연산이 가능</a:t>
            </a:r>
            <a:r>
              <a:rPr lang="ko-KR" altLang="en-US"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>하면서 성능 우수</a:t>
            </a:r>
            <a:r>
              <a:rPr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  <a:t/>
            </a:r>
            <a:br>
              <a:rPr sz="3200" b="0">
                <a:solidFill>
                  <a:schemeClr val="tx1"/>
                </a:solidFill>
                <a:latin typeface="Malgun Gothic" charset="0"/>
                <a:ea typeface="Malgun Gothic" charset="0"/>
              </a:rPr>
            </a:br>
            <a:endParaRPr lang="ko-KR" altLang="en-US" sz="3200" b="0">
              <a:solidFill>
                <a:schemeClr val="tx1"/>
              </a:solidFill>
              <a:latin typeface="Malgun Gothic" charset="0"/>
              <a:ea typeface="Malgun 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3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Image </a:t>
            </a:r>
            <a:r>
              <a:rPr sz="3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전체를 한 번에 바라보는 방식으로 class에 대한 맥락적 이해도가 높다</a:t>
            </a:r>
            <a:endParaRPr lang="ko-KR" altLang="en-US" sz="3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57935" y="7479665"/>
            <a:ext cx="11293475" cy="3971925"/>
          </a:xfrm>
          <a:prstGeom prst="rect"/>
          <a:noFill/>
        </p:spPr>
      </p:pic>
      <p:sp>
        <p:nvSpPr>
          <p:cNvPr id="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 rot="0">
            <a:off x="12012295" y="13081000"/>
            <a:ext cx="455295" cy="471170"/>
          </a:xfrm>
          <a:prstGeom prst="rect"/>
          <a:ln w="12700" cap="flat" cmpd="sng">
            <a:prstDash/>
            <a:miter lim="800000"/>
          </a:ln>
        </p:spPr>
        <p:txBody>
          <a:bodyPr wrap="none" lIns="50800" tIns="50800" rIns="50800" bIns="50800" numCol="1" vert="horz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altLang="ko-KR"/>
              <a:t>13</a:t>
            </a:fld>
            <a:endParaRPr lang="ko-KR" altLang="en-US"/>
          </a:p>
        </p:txBody>
      </p:sp>
      <p:sp>
        <p:nvSpPr>
          <p:cNvPr id="8" name="텍스트 상자 3"/>
          <p:cNvSpPr txBox="1">
            <a:spLocks/>
          </p:cNvSpPr>
          <p:nvPr/>
        </p:nvSpPr>
        <p:spPr>
          <a:xfrm rot="0">
            <a:off x="1737360" y="10245725"/>
            <a:ext cx="4770755" cy="563880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50800" tIns="50800" rIns="50800" bIns="50800" numCol="1" vert="horz" anchor="ctr">
            <a:spAutoFit/>
          </a:bodyPr>
          <a:lstStyle/>
          <a:p>
            <a:pPr marL="0" indent="0" rtl="0" algn="l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/>
              <a:t>d</a:t>
            </a:r>
            <a:r>
              <a:rPr lang="en-US" altLang="ko-KR" sz="3000" cap="none" i="0" b="1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etect.py</a:t>
            </a:r>
            <a:endParaRPr lang="ko-KR" altLang="en-US" sz="3000" cap="none" i="0" b="1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그림 4" descr="C:/Users/HAEIN/AppData/Roaming/PolarisOffice/ETemp/10800_15840456/fImage127937236846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629130" y="6062345"/>
            <a:ext cx="7114540" cy="702500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942039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3_Time table"/>
          <p:cNvSpPr txBox="1">
            <a:spLocks/>
          </p:cNvSpPr>
          <p:nvPr/>
        </p:nvSpPr>
        <p:spPr>
          <a:xfrm>
            <a:off x="807085" y="724535"/>
            <a:ext cx="20955635" cy="54610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 smtClean="0"/>
              <a:t>3_FasteR-RCNN code</a:t>
            </a:r>
            <a:endParaRPr lang="ko-KR" altLang="en-US" dirty="0"/>
          </a:p>
        </p:txBody>
      </p:sp>
      <p:sp>
        <p:nvSpPr>
          <p:cNvPr id="223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5" y="2251075"/>
            <a:ext cx="9210675" cy="10626725"/>
          </a:xfrm>
          <a:prstGeom prst="rect">
            <a:avLst/>
          </a:prstGeom>
        </p:spPr>
      </p:pic>
      <p:pic>
        <p:nvPicPr>
          <p:cNvPr id="3" name="그림 2" descr="C:/Users/HAEIN/AppData/Roaming/PolarisOffice/ETemp/10800_15840456/image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63225" y="2251075"/>
            <a:ext cx="12859385" cy="5381625"/>
          </a:xfrm>
          <a:prstGeom prst="rect"/>
          <a:noFill/>
        </p:spPr>
      </p:pic>
      <p:pic>
        <p:nvPicPr>
          <p:cNvPr id="7" name="그림 6" descr="C:/Users/HAEIN/AppData/Roaming/PolarisOffice/ETemp/10800_15840456/image4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63225" y="7752080"/>
            <a:ext cx="12859385" cy="5126355"/>
          </a:xfrm>
          <a:prstGeom prst="rect"/>
          <a:noFill/>
        </p:spPr>
      </p:pic>
      <p:sp>
        <p:nvSpPr>
          <p:cNvPr id="10" name="TextBox 9"/>
          <p:cNvSpPr txBox="1"/>
          <p:nvPr/>
        </p:nvSpPr>
        <p:spPr>
          <a:xfrm>
            <a:off x="807085" y="1779270"/>
            <a:ext cx="3892550" cy="471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50800" tIns="50800" rIns="50800" bIns="50800" numCol="1" spcCol="38100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2400">
                <a:solidFill>
                  <a:srgbClr val="679553"/>
                </a:solidFill>
              </a:rPr>
              <a:t>1</a:t>
            </a:r>
            <a:r>
              <a:rPr lang="en-US" altLang="ko-KR" sz="2400">
                <a:solidFill>
                  <a:srgbClr val="679553"/>
                </a:solidFill>
              </a:rPr>
              <a:t>) Anchor Target layer</a:t>
            </a:r>
            <a:endParaRPr lang="ko-KR" altLang="en-US" sz="2400">
              <a:solidFill>
                <a:srgbClr val="67955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63225" y="1741805"/>
            <a:ext cx="11090910" cy="471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50800" tIns="50800" rIns="50800" bIns="50800" numCol="1" spcCol="38100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2400">
                <a:solidFill>
                  <a:srgbClr val="679553"/>
                </a:solidFill>
              </a:rPr>
              <a:t>2</a:t>
            </a:r>
            <a:r>
              <a:rPr lang="en-US" altLang="ko-KR" sz="2400">
                <a:solidFill>
                  <a:srgbClr val="679553"/>
                </a:solidFill>
              </a:rPr>
              <a:t>) RPN(Region Proposal Network)</a:t>
            </a:r>
            <a:endParaRPr lang="ko-KR" altLang="en-US" sz="2400">
              <a:solidFill>
                <a:srgbClr val="679553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>
          <a:xfrm>
            <a:off x="11958955" y="13081000"/>
            <a:ext cx="454660" cy="462280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C:/Users/HAEIN/AppData/Roaming/PolarisOffice/ETemp/28344_18370688/image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4096"/>
          <a:stretch>
            <a:fillRect/>
          </a:stretch>
        </p:blipFill>
        <p:spPr>
          <a:xfrm rot="0">
            <a:off x="12191365" y="1156970"/>
            <a:ext cx="10464800" cy="4943475"/>
          </a:xfrm>
          <a:prstGeom prst="rect"/>
          <a:noFill/>
        </p:spPr>
      </p:pic>
      <p:pic>
        <p:nvPicPr>
          <p:cNvPr id="3" name="그림 8" descr="C:/Users/HAEIN/AppData/Roaming/PolarisOffice/ETemp/28344_18370688/image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9095" y="1171575"/>
            <a:ext cx="9904095" cy="4927600"/>
          </a:xfrm>
          <a:prstGeom prst="rect"/>
          <a:noFill/>
        </p:spPr>
      </p:pic>
      <p:pic>
        <p:nvPicPr>
          <p:cNvPr id="4" name="그림 9" descr="C:/Users/HAEIN/AppData/Roaming/PolarisOffice/ETemp/28344_18370688/image5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4" b="7724"/>
          <a:stretch>
            <a:fillRect/>
          </a:stretch>
        </p:blipFill>
        <p:spPr>
          <a:xfrm rot="0">
            <a:off x="6807835" y="6339840"/>
            <a:ext cx="10154285" cy="6235700"/>
          </a:xfrm>
          <a:prstGeom prst="rect"/>
          <a:noFill/>
        </p:spPr>
      </p:pic>
      <p:sp>
        <p:nvSpPr>
          <p:cNvPr id="5" name="슬라이드 번호 개체 틀 10"/>
          <p:cNvSpPr txBox="1">
            <a:spLocks/>
          </p:cNvSpPr>
          <p:nvPr>
            <p:ph type="sldNum" idx="3"/>
          </p:nvPr>
        </p:nvSpPr>
        <p:spPr>
          <a:xfrm rot="0">
            <a:off x="12012295" y="13081000"/>
            <a:ext cx="455295" cy="471170"/>
          </a:xfrm>
          <a:prstGeom prst="rect"/>
          <a:ln w="12700" cap="flat" cmpd="sng">
            <a:prstDash/>
            <a:miter lim="800000"/>
          </a:ln>
        </p:spPr>
        <p:txBody>
          <a:bodyPr wrap="none" lIns="50800" tIns="50800" rIns="50800" bIns="50800" numCol="1" vert="horz" anchor="t">
            <a:spAutoFit/>
          </a:bodyPr>
          <a:lstStyle/>
          <a:p>
            <a:pPr marL="0" indent="0" rtl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400" cap="none" i="0" b="0" strike="noStrike">
                <a:latin typeface="Helvetica Neue Light" charset="0"/>
                <a:ea typeface="Helvetica Neue Light" charset="0"/>
                <a:cs typeface="Helvetica Neue Light" charset="0"/>
              </a:rPr>
              <a:t>15</a:t>
            </a:fld>
            <a:endParaRPr lang="ko-KR" altLang="en-US" sz="2400" cap="none" i="0" b="0" strike="noStrike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3_Time table"/>
          <p:cNvSpPr txBox="1">
            <a:spLocks/>
          </p:cNvSpPr>
          <p:nvPr/>
        </p:nvSpPr>
        <p:spPr>
          <a:xfrm>
            <a:off x="807085" y="724845"/>
            <a:ext cx="20955635" cy="5457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 dirty="0"/>
              <a:t>4</a:t>
            </a:r>
            <a:r>
              <a:rPr dirty="0" smtClean="0"/>
              <a:t>_Time </a:t>
            </a:r>
            <a:r>
              <a:rPr dirty="0"/>
              <a:t>table</a:t>
            </a:r>
            <a:endParaRPr lang="ko-KR" altLang="en-US" dirty="0"/>
          </a:p>
        </p:txBody>
      </p:sp>
      <p:sp>
        <p:nvSpPr>
          <p:cNvPr id="223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26611"/>
              </p:ext>
            </p:extLst>
          </p:nvPr>
        </p:nvGraphicFramePr>
        <p:xfrm>
          <a:off x="895985" y="2318699"/>
          <a:ext cx="22801584" cy="10438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0396">
                  <a:extLst>
                    <a:ext uri="{9D8B030D-6E8A-4147-A177-3AD203B41FA5}">
                      <a16:colId xmlns:a16="http://schemas.microsoft.com/office/drawing/2014/main" val="1363436108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3371646183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3508803208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2803714783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2203934858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3843899213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3706135802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2912375850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4168631546"/>
                    </a:ext>
                  </a:extLst>
                </a:gridCol>
                <a:gridCol w="1900132">
                  <a:extLst>
                    <a:ext uri="{9D8B030D-6E8A-4147-A177-3AD203B41FA5}">
                      <a16:colId xmlns:a16="http://schemas.microsoft.com/office/drawing/2014/main" val="3414711209"/>
                    </a:ext>
                  </a:extLst>
                </a:gridCol>
              </a:tblGrid>
              <a:tr h="9727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9/1</a:t>
                      </a:r>
                      <a:r>
                        <a:rPr lang="en-US" altLang="ko-KR" sz="20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~ 9/5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9/6</a:t>
                      </a:r>
                      <a:r>
                        <a:rPr lang="en-US" altLang="ko-KR" sz="20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~ 9/12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9/13 ~ 9/19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9/20 ~ 9/26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9/27 ~ 10/3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10/4</a:t>
                      </a:r>
                      <a:r>
                        <a:rPr lang="en-US" altLang="ko-KR" sz="20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~ 10/10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10/11 ~ 10/17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10/18~</a:t>
                      </a:r>
                      <a:r>
                        <a:rPr lang="en-US" altLang="ko-KR" sz="20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10/24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10/25</a:t>
                      </a:r>
                      <a:r>
                        <a:rPr lang="en-US" altLang="ko-KR" sz="2000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~ 10/31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979065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크롤링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 영양성분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780736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객체 검출 연구 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 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4124412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커스텀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데이터 학습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 만들기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713418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증폭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(GAN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 사용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684469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 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836412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백엔드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 </a:t>
                      </a:r>
                      <a:r>
                        <a:rPr lang="ko-KR" altLang="en-US" sz="24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프론트엔드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779610"/>
                  </a:ext>
                </a:extLst>
              </a:tr>
              <a:tr h="1352290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결과물 구현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 또는 모바일</a:t>
                      </a:r>
                      <a:r>
                        <a:rPr lang="en-US" altLang="ko-KR" sz="2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4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31607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600059" y="3748690"/>
            <a:ext cx="1891862" cy="34684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507686" y="5178681"/>
            <a:ext cx="7567447" cy="351512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183271" y="6487218"/>
            <a:ext cx="7636817" cy="38304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183272" y="7827286"/>
            <a:ext cx="7594457" cy="38304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80500" y="9287518"/>
            <a:ext cx="1891862" cy="34684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980500" y="11894789"/>
            <a:ext cx="5717065" cy="38304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980499" y="10538127"/>
            <a:ext cx="3797229" cy="38387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81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4_Q &amp; A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4_Q &amp; A</a:t>
            </a:r>
          </a:p>
        </p:txBody>
      </p:sp>
      <p:sp>
        <p:nvSpPr>
          <p:cNvPr id="242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3" name="Any Questions?"/>
          <p:cNvSpPr txBox="1">
            <a:spLocks/>
          </p:cNvSpPr>
          <p:nvPr/>
        </p:nvSpPr>
        <p:spPr>
          <a:xfrm>
            <a:off x="7342505" y="5438140"/>
            <a:ext cx="9712960" cy="2870835"/>
          </a:xfrm>
          <a:prstGeom prst="rect"/>
          <a:ln w="12700" cap="flat" cmpd="sng">
            <a:prstDash/>
            <a:miter lim="800000"/>
          </a:ln>
        </p:spPr>
        <p:txBody>
          <a:bodyPr wrap="none" lIns="50800" tIns="50800" rIns="50800" bIns="50800" numCol="1" vert="horz" anchor="ctr">
            <a:spAutoFit/>
          </a:bodyPr>
          <a:lstStyle>
            <a:lvl1pPr marL="0" indent="0" algn="l" latinLnBrk="0">
              <a:spcBef>
                <a:spcPts val="3400"/>
              </a:spcBef>
              <a:buFontTx/>
              <a:buNone/>
              <a:defRPr lang="en-GB" altLang="en-US" sz="18000" b="0">
                <a:solidFill>
                  <a:schemeClr val="accent2">
                    <a:hueOff val="-177681"/>
                    <a:satOff val="-17391"/>
                    <a:lumOff val="16666"/>
                  </a:schemeClr>
                </a:solidFill>
                <a:latin typeface="배달의민족 연성 OTF" charset="0"/>
                <a:ea typeface="배달의민족 연성 OTF" charset="0"/>
                <a:cs typeface="배달의민족 연성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You </a:t>
            </a:r>
            <a:r>
              <a:rPr lang="ko-KR">
                <a:latin typeface="배달의민족 주아" charset="0"/>
                <a:ea typeface="배달의민족 주아" charset="0"/>
              </a:rPr>
              <a:t>Q</a:t>
            </a:r>
            <a:r>
              <a:rPr>
                <a:latin typeface="배달의민족 주아" charset="0"/>
                <a:ea typeface="배달의민족 주아" charset="0"/>
              </a:rPr>
              <a:t>uiz?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pic>
        <p:nvPicPr>
          <p:cNvPr id="244" name="이미지"/>
          <p:cNvPicPr>
            <a:picLocks noChangeAspect="1"/>
          </p:cNvPicPr>
          <p:nvPr/>
        </p:nvPicPr>
        <p:blipFill>
          <a:blip r:embed="rId2">
            <a:extLst/>
          </a:blip>
          <a:srcRect l="13501" t="22395" r="14836" b="19856"/>
          <a:stretch>
            <a:fillRect/>
          </a:stretch>
        </p:blipFill>
        <p:spPr>
          <a:xfrm>
            <a:off x="16613505" y="8764905"/>
            <a:ext cx="8373110" cy="5332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14" extrusionOk="0">
                <a:moveTo>
                  <a:pt x="8837" y="0"/>
                </a:moveTo>
                <a:cubicBezTo>
                  <a:pt x="8516" y="1"/>
                  <a:pt x="8210" y="75"/>
                  <a:pt x="7997" y="221"/>
                </a:cubicBezTo>
                <a:cubicBezTo>
                  <a:pt x="7624" y="476"/>
                  <a:pt x="7433" y="771"/>
                  <a:pt x="7189" y="1464"/>
                </a:cubicBezTo>
                <a:cubicBezTo>
                  <a:pt x="6978" y="2064"/>
                  <a:pt x="6922" y="2821"/>
                  <a:pt x="7029" y="3632"/>
                </a:cubicBezTo>
                <a:cubicBezTo>
                  <a:pt x="7072" y="3957"/>
                  <a:pt x="7111" y="4339"/>
                  <a:pt x="7115" y="4482"/>
                </a:cubicBezTo>
                <a:cubicBezTo>
                  <a:pt x="7119" y="4626"/>
                  <a:pt x="7196" y="4918"/>
                  <a:pt x="7286" y="5133"/>
                </a:cubicBezTo>
                <a:cubicBezTo>
                  <a:pt x="7449" y="5521"/>
                  <a:pt x="7448" y="5525"/>
                  <a:pt x="7340" y="5957"/>
                </a:cubicBezTo>
                <a:cubicBezTo>
                  <a:pt x="7227" y="6412"/>
                  <a:pt x="7077" y="6530"/>
                  <a:pt x="7038" y="6194"/>
                </a:cubicBezTo>
                <a:cubicBezTo>
                  <a:pt x="7026" y="6086"/>
                  <a:pt x="6927" y="5847"/>
                  <a:pt x="6817" y="5664"/>
                </a:cubicBezTo>
                <a:cubicBezTo>
                  <a:pt x="6568" y="5247"/>
                  <a:pt x="5708" y="4173"/>
                  <a:pt x="5624" y="4173"/>
                </a:cubicBezTo>
                <a:cubicBezTo>
                  <a:pt x="5587" y="4173"/>
                  <a:pt x="5575" y="4333"/>
                  <a:pt x="5594" y="4551"/>
                </a:cubicBezTo>
                <a:cubicBezTo>
                  <a:pt x="5649" y="5197"/>
                  <a:pt x="5486" y="5575"/>
                  <a:pt x="4964" y="6013"/>
                </a:cubicBezTo>
                <a:cubicBezTo>
                  <a:pt x="4805" y="6147"/>
                  <a:pt x="4723" y="6035"/>
                  <a:pt x="4787" y="5770"/>
                </a:cubicBezTo>
                <a:cubicBezTo>
                  <a:pt x="4809" y="5678"/>
                  <a:pt x="4745" y="5757"/>
                  <a:pt x="4644" y="5945"/>
                </a:cubicBezTo>
                <a:lnTo>
                  <a:pt x="4461" y="6286"/>
                </a:lnTo>
                <a:lnTo>
                  <a:pt x="4257" y="5945"/>
                </a:lnTo>
                <a:cubicBezTo>
                  <a:pt x="4145" y="5757"/>
                  <a:pt x="3943" y="5376"/>
                  <a:pt x="3810" y="5099"/>
                </a:cubicBezTo>
                <a:cubicBezTo>
                  <a:pt x="3410" y="4265"/>
                  <a:pt x="2834" y="3685"/>
                  <a:pt x="2402" y="3680"/>
                </a:cubicBezTo>
                <a:cubicBezTo>
                  <a:pt x="2328" y="3679"/>
                  <a:pt x="2152" y="3615"/>
                  <a:pt x="2011" y="3538"/>
                </a:cubicBezTo>
                <a:cubicBezTo>
                  <a:pt x="1611" y="3320"/>
                  <a:pt x="1334" y="3467"/>
                  <a:pt x="920" y="4113"/>
                </a:cubicBezTo>
                <a:cubicBezTo>
                  <a:pt x="581" y="4644"/>
                  <a:pt x="573" y="4669"/>
                  <a:pt x="554" y="5277"/>
                </a:cubicBezTo>
                <a:cubicBezTo>
                  <a:pt x="543" y="5619"/>
                  <a:pt x="517" y="6194"/>
                  <a:pt x="495" y="6555"/>
                </a:cubicBezTo>
                <a:cubicBezTo>
                  <a:pt x="455" y="7200"/>
                  <a:pt x="476" y="7377"/>
                  <a:pt x="684" y="8132"/>
                </a:cubicBezTo>
                <a:cubicBezTo>
                  <a:pt x="782" y="8489"/>
                  <a:pt x="781" y="8499"/>
                  <a:pt x="575" y="8970"/>
                </a:cubicBezTo>
                <a:cubicBezTo>
                  <a:pt x="278" y="9651"/>
                  <a:pt x="148" y="10231"/>
                  <a:pt x="109" y="11051"/>
                </a:cubicBezTo>
                <a:cubicBezTo>
                  <a:pt x="89" y="11446"/>
                  <a:pt x="49" y="11793"/>
                  <a:pt x="20" y="11822"/>
                </a:cubicBezTo>
                <a:cubicBezTo>
                  <a:pt x="5" y="11836"/>
                  <a:pt x="-2" y="11869"/>
                  <a:pt x="0" y="11913"/>
                </a:cubicBezTo>
                <a:cubicBezTo>
                  <a:pt x="2" y="11956"/>
                  <a:pt x="13" y="12010"/>
                  <a:pt x="31" y="12062"/>
                </a:cubicBezTo>
                <a:cubicBezTo>
                  <a:pt x="66" y="12166"/>
                  <a:pt x="107" y="12500"/>
                  <a:pt x="122" y="12807"/>
                </a:cubicBezTo>
                <a:cubicBezTo>
                  <a:pt x="168" y="13749"/>
                  <a:pt x="570" y="14863"/>
                  <a:pt x="1254" y="15952"/>
                </a:cubicBezTo>
                <a:cubicBezTo>
                  <a:pt x="1844" y="16890"/>
                  <a:pt x="2198" y="17292"/>
                  <a:pt x="3001" y="17929"/>
                </a:cubicBezTo>
                <a:cubicBezTo>
                  <a:pt x="3256" y="18132"/>
                  <a:pt x="3556" y="18430"/>
                  <a:pt x="3666" y="18591"/>
                </a:cubicBezTo>
                <a:cubicBezTo>
                  <a:pt x="3818" y="18813"/>
                  <a:pt x="3903" y="18869"/>
                  <a:pt x="4020" y="18823"/>
                </a:cubicBezTo>
                <a:cubicBezTo>
                  <a:pt x="4110" y="18788"/>
                  <a:pt x="4331" y="18847"/>
                  <a:pt x="4546" y="18964"/>
                </a:cubicBezTo>
                <a:cubicBezTo>
                  <a:pt x="5498" y="19482"/>
                  <a:pt x="7096" y="19975"/>
                  <a:pt x="8358" y="20139"/>
                </a:cubicBezTo>
                <a:cubicBezTo>
                  <a:pt x="8719" y="20186"/>
                  <a:pt x="9638" y="20207"/>
                  <a:pt x="10401" y="20186"/>
                </a:cubicBezTo>
                <a:cubicBezTo>
                  <a:pt x="12619" y="20124"/>
                  <a:pt x="13968" y="19745"/>
                  <a:pt x="16365" y="18509"/>
                </a:cubicBezTo>
                <a:cubicBezTo>
                  <a:pt x="17537" y="17905"/>
                  <a:pt x="17657" y="17818"/>
                  <a:pt x="18445" y="17026"/>
                </a:cubicBezTo>
                <a:cubicBezTo>
                  <a:pt x="19346" y="16121"/>
                  <a:pt x="19951" y="15380"/>
                  <a:pt x="20166" y="14917"/>
                </a:cubicBezTo>
                <a:cubicBezTo>
                  <a:pt x="20240" y="14758"/>
                  <a:pt x="20466" y="14339"/>
                  <a:pt x="20668" y="13987"/>
                </a:cubicBezTo>
                <a:cubicBezTo>
                  <a:pt x="20871" y="13635"/>
                  <a:pt x="21017" y="13301"/>
                  <a:pt x="20994" y="13242"/>
                </a:cubicBezTo>
                <a:cubicBezTo>
                  <a:pt x="20971" y="13184"/>
                  <a:pt x="21038" y="12926"/>
                  <a:pt x="21142" y="12670"/>
                </a:cubicBezTo>
                <a:cubicBezTo>
                  <a:pt x="21247" y="12415"/>
                  <a:pt x="21392" y="11987"/>
                  <a:pt x="21465" y="11721"/>
                </a:cubicBezTo>
                <a:lnTo>
                  <a:pt x="21598" y="11237"/>
                </a:lnTo>
                <a:lnTo>
                  <a:pt x="21437" y="10709"/>
                </a:lnTo>
                <a:cubicBezTo>
                  <a:pt x="21251" y="10094"/>
                  <a:pt x="21238" y="9827"/>
                  <a:pt x="21381" y="9580"/>
                </a:cubicBezTo>
                <a:cubicBezTo>
                  <a:pt x="21528" y="9326"/>
                  <a:pt x="21417" y="9158"/>
                  <a:pt x="20939" y="8909"/>
                </a:cubicBezTo>
                <a:cubicBezTo>
                  <a:pt x="20509" y="8685"/>
                  <a:pt x="20269" y="8463"/>
                  <a:pt x="20269" y="8289"/>
                </a:cubicBezTo>
                <a:cubicBezTo>
                  <a:pt x="20269" y="8227"/>
                  <a:pt x="20199" y="8063"/>
                  <a:pt x="20114" y="7924"/>
                </a:cubicBezTo>
                <a:lnTo>
                  <a:pt x="19959" y="7671"/>
                </a:lnTo>
                <a:lnTo>
                  <a:pt x="20059" y="6785"/>
                </a:lnTo>
                <a:cubicBezTo>
                  <a:pt x="20143" y="6043"/>
                  <a:pt x="20148" y="5784"/>
                  <a:pt x="20084" y="5195"/>
                </a:cubicBezTo>
                <a:cubicBezTo>
                  <a:pt x="20042" y="4808"/>
                  <a:pt x="19960" y="4358"/>
                  <a:pt x="19902" y="4194"/>
                </a:cubicBezTo>
                <a:cubicBezTo>
                  <a:pt x="19843" y="4031"/>
                  <a:pt x="19689" y="3584"/>
                  <a:pt x="19560" y="3201"/>
                </a:cubicBezTo>
                <a:cubicBezTo>
                  <a:pt x="19430" y="2819"/>
                  <a:pt x="19220" y="2345"/>
                  <a:pt x="19094" y="2148"/>
                </a:cubicBezTo>
                <a:lnTo>
                  <a:pt x="18865" y="1787"/>
                </a:lnTo>
                <a:lnTo>
                  <a:pt x="18345" y="1855"/>
                </a:lnTo>
                <a:lnTo>
                  <a:pt x="17826" y="1922"/>
                </a:lnTo>
                <a:lnTo>
                  <a:pt x="17566" y="1536"/>
                </a:lnTo>
                <a:cubicBezTo>
                  <a:pt x="17327" y="1180"/>
                  <a:pt x="17299" y="1163"/>
                  <a:pt x="17211" y="1315"/>
                </a:cubicBezTo>
                <a:cubicBezTo>
                  <a:pt x="17159" y="1405"/>
                  <a:pt x="17116" y="1622"/>
                  <a:pt x="17116" y="1797"/>
                </a:cubicBezTo>
                <a:cubicBezTo>
                  <a:pt x="17116" y="2206"/>
                  <a:pt x="16953" y="2695"/>
                  <a:pt x="16818" y="2695"/>
                </a:cubicBezTo>
                <a:cubicBezTo>
                  <a:pt x="16760" y="2695"/>
                  <a:pt x="16635" y="2576"/>
                  <a:pt x="16538" y="2431"/>
                </a:cubicBezTo>
                <a:cubicBezTo>
                  <a:pt x="16441" y="2286"/>
                  <a:pt x="16340" y="2201"/>
                  <a:pt x="16313" y="2242"/>
                </a:cubicBezTo>
                <a:cubicBezTo>
                  <a:pt x="16287" y="2283"/>
                  <a:pt x="16311" y="2355"/>
                  <a:pt x="16367" y="2404"/>
                </a:cubicBezTo>
                <a:cubicBezTo>
                  <a:pt x="16520" y="2538"/>
                  <a:pt x="16813" y="3176"/>
                  <a:pt x="16771" y="3283"/>
                </a:cubicBezTo>
                <a:cubicBezTo>
                  <a:pt x="16748" y="3342"/>
                  <a:pt x="16675" y="3337"/>
                  <a:pt x="16579" y="3269"/>
                </a:cubicBezTo>
                <a:cubicBezTo>
                  <a:pt x="16443" y="3172"/>
                  <a:pt x="16408" y="3191"/>
                  <a:pt x="16287" y="3432"/>
                </a:cubicBezTo>
                <a:cubicBezTo>
                  <a:pt x="16123" y="3758"/>
                  <a:pt x="15812" y="3978"/>
                  <a:pt x="15526" y="3972"/>
                </a:cubicBezTo>
                <a:cubicBezTo>
                  <a:pt x="15239" y="3966"/>
                  <a:pt x="14700" y="3734"/>
                  <a:pt x="14672" y="3603"/>
                </a:cubicBezTo>
                <a:cubicBezTo>
                  <a:pt x="14660" y="3544"/>
                  <a:pt x="14800" y="3363"/>
                  <a:pt x="14985" y="3201"/>
                </a:cubicBezTo>
                <a:cubicBezTo>
                  <a:pt x="15306" y="2920"/>
                  <a:pt x="15666" y="2431"/>
                  <a:pt x="15666" y="2277"/>
                </a:cubicBezTo>
                <a:cubicBezTo>
                  <a:pt x="15667" y="2126"/>
                  <a:pt x="14653" y="1417"/>
                  <a:pt x="14145" y="1212"/>
                </a:cubicBezTo>
                <a:cubicBezTo>
                  <a:pt x="13421" y="921"/>
                  <a:pt x="12543" y="972"/>
                  <a:pt x="12075" y="1334"/>
                </a:cubicBezTo>
                <a:cubicBezTo>
                  <a:pt x="11804" y="1544"/>
                  <a:pt x="11745" y="1560"/>
                  <a:pt x="11682" y="1441"/>
                </a:cubicBezTo>
                <a:cubicBezTo>
                  <a:pt x="11544" y="1181"/>
                  <a:pt x="11217" y="971"/>
                  <a:pt x="9771" y="215"/>
                </a:cubicBezTo>
                <a:cubicBezTo>
                  <a:pt x="9494" y="70"/>
                  <a:pt x="9158" y="-1"/>
                  <a:pt x="8837" y="0"/>
                </a:cubicBezTo>
                <a:close/>
                <a:moveTo>
                  <a:pt x="18091" y="18011"/>
                </a:moveTo>
                <a:cubicBezTo>
                  <a:pt x="18059" y="18001"/>
                  <a:pt x="17878" y="18126"/>
                  <a:pt x="17468" y="18424"/>
                </a:cubicBezTo>
                <a:cubicBezTo>
                  <a:pt x="17055" y="18726"/>
                  <a:pt x="16256" y="19213"/>
                  <a:pt x="15693" y="19507"/>
                </a:cubicBezTo>
                <a:cubicBezTo>
                  <a:pt x="14734" y="20007"/>
                  <a:pt x="14317" y="20180"/>
                  <a:pt x="13348" y="20481"/>
                </a:cubicBezTo>
                <a:cubicBezTo>
                  <a:pt x="13130" y="20548"/>
                  <a:pt x="12934" y="20634"/>
                  <a:pt x="12909" y="20671"/>
                </a:cubicBezTo>
                <a:cubicBezTo>
                  <a:pt x="12885" y="20709"/>
                  <a:pt x="13007" y="20713"/>
                  <a:pt x="13179" y="20681"/>
                </a:cubicBezTo>
                <a:cubicBezTo>
                  <a:pt x="13351" y="20649"/>
                  <a:pt x="13640" y="20606"/>
                  <a:pt x="13822" y="20585"/>
                </a:cubicBezTo>
                <a:cubicBezTo>
                  <a:pt x="14003" y="20564"/>
                  <a:pt x="14184" y="20517"/>
                  <a:pt x="14223" y="20479"/>
                </a:cubicBezTo>
                <a:cubicBezTo>
                  <a:pt x="14262" y="20441"/>
                  <a:pt x="14433" y="20399"/>
                  <a:pt x="14603" y="20384"/>
                </a:cubicBezTo>
                <a:cubicBezTo>
                  <a:pt x="14773" y="20370"/>
                  <a:pt x="14950" y="20310"/>
                  <a:pt x="14996" y="20250"/>
                </a:cubicBezTo>
                <a:cubicBezTo>
                  <a:pt x="15057" y="20170"/>
                  <a:pt x="15134" y="20170"/>
                  <a:pt x="15279" y="20250"/>
                </a:cubicBezTo>
                <a:cubicBezTo>
                  <a:pt x="15428" y="20331"/>
                  <a:pt x="15502" y="20328"/>
                  <a:pt x="15567" y="20244"/>
                </a:cubicBezTo>
                <a:cubicBezTo>
                  <a:pt x="15615" y="20181"/>
                  <a:pt x="15736" y="20107"/>
                  <a:pt x="15834" y="20077"/>
                </a:cubicBezTo>
                <a:cubicBezTo>
                  <a:pt x="16008" y="20025"/>
                  <a:pt x="16186" y="19966"/>
                  <a:pt x="16218" y="19950"/>
                </a:cubicBezTo>
                <a:cubicBezTo>
                  <a:pt x="16227" y="19946"/>
                  <a:pt x="16248" y="19944"/>
                  <a:pt x="16265" y="19944"/>
                </a:cubicBezTo>
                <a:cubicBezTo>
                  <a:pt x="16283" y="19944"/>
                  <a:pt x="16403" y="19854"/>
                  <a:pt x="16533" y="19745"/>
                </a:cubicBezTo>
                <a:cubicBezTo>
                  <a:pt x="16662" y="19637"/>
                  <a:pt x="16792" y="19549"/>
                  <a:pt x="16821" y="19549"/>
                </a:cubicBezTo>
                <a:cubicBezTo>
                  <a:pt x="16851" y="19549"/>
                  <a:pt x="17063" y="19285"/>
                  <a:pt x="17291" y="18962"/>
                </a:cubicBezTo>
                <a:cubicBezTo>
                  <a:pt x="17520" y="18640"/>
                  <a:pt x="17725" y="18394"/>
                  <a:pt x="17748" y="18416"/>
                </a:cubicBezTo>
                <a:cubicBezTo>
                  <a:pt x="17771" y="18438"/>
                  <a:pt x="17886" y="18326"/>
                  <a:pt x="18005" y="18166"/>
                </a:cubicBezTo>
                <a:cubicBezTo>
                  <a:pt x="18075" y="18072"/>
                  <a:pt x="18110" y="18017"/>
                  <a:pt x="18091" y="18011"/>
                </a:cubicBezTo>
                <a:close/>
                <a:moveTo>
                  <a:pt x="17552" y="19656"/>
                </a:moveTo>
                <a:cubicBezTo>
                  <a:pt x="17501" y="19654"/>
                  <a:pt x="17374" y="19748"/>
                  <a:pt x="17185" y="19938"/>
                </a:cubicBezTo>
                <a:cubicBezTo>
                  <a:pt x="16943" y="20180"/>
                  <a:pt x="15877" y="21001"/>
                  <a:pt x="15288" y="21400"/>
                </a:cubicBezTo>
                <a:cubicBezTo>
                  <a:pt x="14993" y="21599"/>
                  <a:pt x="15324" y="21524"/>
                  <a:pt x="15800" y="21284"/>
                </a:cubicBezTo>
                <a:cubicBezTo>
                  <a:pt x="16426" y="20968"/>
                  <a:pt x="17232" y="20319"/>
                  <a:pt x="17459" y="19949"/>
                </a:cubicBezTo>
                <a:cubicBezTo>
                  <a:pt x="17577" y="19756"/>
                  <a:pt x="17603" y="19658"/>
                  <a:pt x="17552" y="19656"/>
                </a:cubicBezTo>
                <a:close/>
                <a:moveTo>
                  <a:pt x="12760" y="20645"/>
                </a:moveTo>
                <a:cubicBezTo>
                  <a:pt x="12738" y="20644"/>
                  <a:pt x="12713" y="20650"/>
                  <a:pt x="12690" y="20665"/>
                </a:cubicBezTo>
                <a:cubicBezTo>
                  <a:pt x="12640" y="20696"/>
                  <a:pt x="12656" y="20719"/>
                  <a:pt x="12729" y="20724"/>
                </a:cubicBezTo>
                <a:cubicBezTo>
                  <a:pt x="12796" y="20728"/>
                  <a:pt x="12832" y="20705"/>
                  <a:pt x="12811" y="20673"/>
                </a:cubicBezTo>
                <a:cubicBezTo>
                  <a:pt x="12801" y="20656"/>
                  <a:pt x="12782" y="20647"/>
                  <a:pt x="12760" y="2064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1958955" y="13081000"/>
            <a:ext cx="454660" cy="462280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hank you 🍻"/>
          <p:cNvSpPr txBox="1"/>
          <p:nvPr/>
        </p:nvSpPr>
        <p:spPr>
          <a:xfrm>
            <a:off x="4192905" y="4761865"/>
            <a:ext cx="16688435" cy="3639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vert="horz" anchor="ctr">
            <a:spAutoFit/>
          </a:bodyPr>
          <a:lstStyle>
            <a:lvl1pPr marL="0" indent="0" algn="l" latinLnBrk="0">
              <a:spcBef>
                <a:spcPts val="3400"/>
              </a:spcBef>
              <a:buFontTx/>
              <a:buNone/>
              <a:defRPr lang="en-GB" altLang="en-US" sz="23000" b="0">
                <a:solidFill>
                  <a:schemeClr val="accent2">
                    <a:hueOff val="-177681"/>
                    <a:satOff val="-17391"/>
                    <a:lumOff val="16666"/>
                  </a:schemeClr>
                </a:solidFill>
                <a:latin typeface="배달의민족 연성 OTF" charset="0"/>
                <a:ea typeface="배달의민족 연성 OTF" charset="0"/>
                <a:cs typeface="배달의민족 연성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Than</a:t>
            </a:r>
            <a:r>
              <a:rPr>
                <a:latin typeface="배달의민족 주아" charset="0"/>
                <a:ea typeface="배달의민족 주아" charset="0"/>
              </a:rPr>
              <a:t>k</a:t>
            </a:r>
            <a:r>
              <a:rPr>
                <a:latin typeface="배달의민족 주아" charset="0"/>
                <a:ea typeface="배달의민족 주아" charset="0"/>
              </a:rPr>
              <a:t> you </a:t>
            </a:r>
            <a:r>
              <a:rPr>
                <a:latin typeface="배달의민족 주아" charset="0"/>
                <a:ea typeface="배달의민족 주아" charset="0"/>
              </a:rPr>
              <a:t>🍻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1958955" y="13081000"/>
            <a:ext cx="454660" cy="462280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t>22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 table of contents."/>
          <p:cNvSpPr txBox="1">
            <a:spLocks noGrp="1"/>
          </p:cNvSpPr>
          <p:nvPr>
            <p:ph type="title" idx="4294967295"/>
          </p:nvPr>
        </p:nvSpPr>
        <p:spPr>
          <a:xfrm>
            <a:off x="1718945" y="1823720"/>
            <a:ext cx="21007070" cy="22872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latinLnBrk="0">
              <a:buFontTx/>
              <a:buNone/>
              <a:defRPr lang="en-GB" altLang="en-US" sz="6000">
                <a:latin typeface="Yuanti SC Regular" charset="0"/>
                <a:ea typeface="Yuanti SC Regular" charset="0"/>
                <a:cs typeface="Yuanti SC Regular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A table of contents.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24" name="프로젝트 개요…"/>
          <p:cNvSpPr txBox="1">
            <a:spLocks noGrp="1"/>
          </p:cNvSpPr>
          <p:nvPr>
            <p:ph type="body" idx="4294967295"/>
          </p:nvPr>
        </p:nvSpPr>
        <p:spPr>
          <a:xfrm>
            <a:off x="2395855" y="3703320"/>
            <a:ext cx="21008340" cy="81286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91440" tIns="45720" rIns="91440" bIns="45720" numCol="1" anchor="ctr">
            <a:normAutofit/>
          </a:bodyPr>
          <a:lstStyle/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 sz="6600">
                <a:latin typeface="배달의민족 주아" charset="0"/>
                <a:ea typeface="배달의민족 주아" charset="0"/>
              </a:rPr>
              <a:t>1. </a:t>
            </a:r>
            <a:r>
              <a:rPr lang="ko-KR" sz="6600">
                <a:latin typeface="배달의민족 주아" charset="0"/>
                <a:ea typeface="배달의민족 주아" charset="0"/>
              </a:rPr>
              <a:t>	 </a:t>
            </a:r>
            <a:r>
              <a:rPr sz="6600">
                <a:latin typeface="배달의민족 주아" charset="0"/>
                <a:ea typeface="배달의민족 주아" charset="0"/>
              </a:rPr>
              <a:t>프로젝트 개요</a:t>
            </a:r>
            <a:endParaRPr lang="ko-KR" altLang="en-US" sz="6600"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endParaRPr lang="ko-KR" altLang="en-US" sz="2400" b="1" i="0" strike="noStrike" cap="none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 sz="6600">
                <a:latin typeface="배달의민족 주아" charset="0"/>
                <a:ea typeface="배달의민족 주아" charset="0"/>
              </a:rPr>
              <a:t>2.  프로젝트 세부사항</a:t>
            </a:r>
            <a:endParaRPr lang="ko-KR" altLang="en-US" sz="6600"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 sz="6600">
                <a:latin typeface="배달의민족 주아" charset="0"/>
                <a:ea typeface="배달의민족 주아" charset="0"/>
              </a:rPr>
              <a:t>3.  프로젝트 일정</a:t>
            </a:r>
            <a:endParaRPr lang="ko-KR" altLang="en-US" sz="6600"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1270000" indent="-889000" latinLnBrk="0">
              <a:buFontTx/>
              <a:buNone/>
              <a:defRPr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 sz="6600">
                <a:latin typeface="배달의민족 주아" charset="0"/>
                <a:ea typeface="배달의민족 주아" charset="0"/>
              </a:rPr>
              <a:t>4. </a:t>
            </a:r>
            <a:r>
              <a:rPr lang="ko-KR" sz="6600">
                <a:latin typeface="배달의민족 주아" charset="0"/>
                <a:ea typeface="배달의민족 주아" charset="0"/>
              </a:rPr>
              <a:t> </a:t>
            </a:r>
            <a:r>
              <a:rPr sz="6600">
                <a:latin typeface="배달의민족 주아" charset="0"/>
                <a:ea typeface="배달의민족 주아" charset="0"/>
              </a:rPr>
              <a:t>Q &amp; A</a:t>
            </a:r>
            <a:endParaRPr lang="ko-KR" altLang="en-US" sz="6600">
              <a:latin typeface="배달의민족 주아" charset="0"/>
              <a:ea typeface="배달의민족 주아" charset="0"/>
            </a:endParaRPr>
          </a:p>
        </p:txBody>
      </p:sp>
      <p:sp>
        <p:nvSpPr>
          <p:cNvPr id="12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6" name="0_cuing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0_cuing</a:t>
            </a:r>
          </a:p>
        </p:txBody>
      </p:sp>
      <p:sp>
        <p:nvSpPr>
          <p:cNvPr id="127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식단 관리를 위해 노력한 경험"/>
          <p:cNvSpPr txBox="1">
            <a:spLocks noGrp="1"/>
          </p:cNvSpPr>
          <p:nvPr>
            <p:ph type="title"/>
          </p:nvPr>
        </p:nvSpPr>
        <p:spPr>
          <a:xfrm>
            <a:off x="4716780" y="1800225"/>
            <a:ext cx="14544040" cy="22872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normAutofit/>
          </a:bodyPr>
          <a:lstStyle>
            <a:lvl1pPr marL="0" indent="0" latinLnBrk="0">
              <a:buFontTx/>
              <a:buNone/>
              <a:defRPr lang="en-GB" altLang="en-US" sz="9500" u="sng"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lvl1pPr>
          </a:lstStyle>
          <a:p>
            <a:pPr marL="0" indent="0" latinLnBrk="0">
              <a:buFontTx/>
              <a:buNone/>
              <a:defRPr/>
            </a:pPr>
            <a:r>
              <a:rPr u="sng">
                <a:latin typeface="배달의민족 주아" charset="0"/>
                <a:ea typeface="배달의민족 주아" charset="0"/>
              </a:rPr>
              <a:t>식단 관리를 위해 노력한 경험</a:t>
            </a:r>
            <a:endParaRPr lang="ko-KR" altLang="en-US" u="sng">
              <a:latin typeface="배달의민족 주아" charset="0"/>
              <a:ea typeface="배달의민족 주아" charset="0"/>
            </a:endParaRPr>
          </a:p>
        </p:txBody>
      </p:sp>
      <p:sp>
        <p:nvSpPr>
          <p:cNvPr id="132" name="이미지 인식을 통해 개인별로 최적화 된 정보 제공"/>
          <p:cNvSpPr txBox="1">
            <a:spLocks/>
          </p:cNvSpPr>
          <p:nvPr/>
        </p:nvSpPr>
        <p:spPr>
          <a:xfrm>
            <a:off x="4352925" y="10709910"/>
            <a:ext cx="15678785" cy="871855"/>
          </a:xfrm>
          <a:prstGeom prst="rect">
            <a:avLst/>
          </a:prstGeom>
          <a:solidFill>
            <a:srgbClr val="FFFFFF"/>
          </a:solidFill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spAutoFit/>
          </a:bodyPr>
          <a:lstStyle/>
          <a:p>
            <a:pPr marL="0" indent="0" latinLnBrk="0">
              <a:buFontTx/>
              <a:buNone/>
              <a:defRPr sz="5000" b="0">
                <a:solidFill>
                  <a:srgbClr val="000000"/>
                </a:solidFill>
                <a:latin typeface="배달의민족 한나체 Pro OTF" charset="0"/>
                <a:ea typeface="배달의민족 한나체 Pro OTF" charset="0"/>
                <a:cs typeface="배달의민족 한나체 Pro OTF" charset="0"/>
              </a:defRPr>
            </a:pPr>
            <a:r>
              <a:rPr dirty="0" err="1" smtClean="0">
                <a:latin typeface="배달의민족 주아" charset="0"/>
                <a:ea typeface="배달의민족 주아" charset="0"/>
              </a:rPr>
              <a:t>이미지</a:t>
            </a:r>
            <a:r>
              <a:rPr dirty="0" smtClean="0">
                <a:latin typeface="배달의민족 주아" charset="0"/>
                <a:ea typeface="배달의민족 주아" charset="0"/>
              </a:rPr>
              <a:t> </a:t>
            </a:r>
            <a:r>
              <a:rPr dirty="0" err="1">
                <a:latin typeface="배달의민족 주아" charset="0"/>
                <a:ea typeface="배달의민족 주아" charset="0"/>
              </a:rPr>
              <a:t>인식을</a:t>
            </a:r>
            <a:r>
              <a:rPr dirty="0">
                <a:latin typeface="배달의민족 주아" charset="0"/>
                <a:ea typeface="배달의민족 주아" charset="0"/>
              </a:rPr>
              <a:t> </a:t>
            </a:r>
            <a:r>
              <a:rPr dirty="0" err="1">
                <a:latin typeface="배달의민족 주아" charset="0"/>
                <a:ea typeface="배달의민족 주아" charset="0"/>
              </a:rPr>
              <a:t>통해</a:t>
            </a:r>
            <a:r>
              <a:rPr dirty="0">
                <a:latin typeface="배달의민족 주아" charset="0"/>
                <a:ea typeface="배달의민족 주아" charset="0"/>
              </a:rPr>
              <a:t> </a:t>
            </a:r>
            <a:r>
              <a:rPr dirty="0" err="1">
                <a:latin typeface="배달의민족 주아" charset="0"/>
                <a:ea typeface="배달의민족 주아" charset="0"/>
              </a:rPr>
              <a:t>개인별로</a:t>
            </a:r>
            <a:r>
              <a:rPr dirty="0">
                <a:latin typeface="배달의민족 주아" charset="0"/>
                <a:ea typeface="배달의민족 주아" charset="0"/>
              </a:rPr>
              <a:t> </a:t>
            </a:r>
            <a:r>
              <a:rPr dirty="0" err="1">
                <a:latin typeface="배달의민족 주아" charset="0"/>
                <a:ea typeface="배달의민족 주아" charset="0"/>
              </a:rPr>
              <a:t>최적화</a:t>
            </a:r>
            <a:r>
              <a:rPr dirty="0">
                <a:latin typeface="배달의민족 주아" charset="0"/>
                <a:ea typeface="배달의민족 주아" charset="0"/>
              </a:rPr>
              <a:t> 된 </a:t>
            </a:r>
            <a:r>
              <a:rPr dirty="0" err="1">
                <a:latin typeface="배달의민족 주아" charset="0"/>
                <a:ea typeface="배달의민족 주아" charset="0"/>
              </a:rPr>
              <a:t>정보</a:t>
            </a:r>
            <a:r>
              <a:rPr dirty="0">
                <a:latin typeface="배달의민족 주아" charset="0"/>
                <a:ea typeface="배달의민족 주아" charset="0"/>
              </a:rPr>
              <a:t> </a:t>
            </a:r>
            <a:r>
              <a:rPr dirty="0" err="1">
                <a:latin typeface="배달의민족 주아" charset="0"/>
                <a:ea typeface="배달의민족 주아" charset="0"/>
              </a:rPr>
              <a:t>제공</a:t>
            </a:r>
            <a:endParaRPr lang="ko-KR" altLang="en-US" dirty="0">
              <a:latin typeface="배달의민족 주아" charset="0"/>
              <a:ea typeface="배달의민족 주아" charset="0"/>
            </a:endParaRPr>
          </a:p>
        </p:txBody>
      </p:sp>
      <p:sp>
        <p:nvSpPr>
          <p:cNvPr id="130" name="식단의 중요성 인지…"/>
          <p:cNvSpPr txBox="1">
            <a:spLocks noGrp="1"/>
          </p:cNvSpPr>
          <p:nvPr>
            <p:ph type="body" sz="quarter" idx="1"/>
          </p:nvPr>
        </p:nvSpPr>
        <p:spPr>
          <a:xfrm>
            <a:off x="6701155" y="4258945"/>
            <a:ext cx="10801985" cy="485965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normAutofit/>
          </a:bodyPr>
          <a:lstStyle/>
          <a:p>
            <a:pPr marL="635000" indent="-635000" latinLnBrk="0">
              <a:spcBef>
                <a:spcPts val="5900"/>
              </a:spcBef>
              <a:buFontTx/>
              <a:buNone/>
              <a:defRPr sz="4800">
                <a:latin typeface="배달의민족 연성 OTF" charset="0"/>
                <a:ea typeface="배달의민족 연성 OTF" charset="0"/>
                <a:cs typeface="배달의민족 연성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    </a:t>
            </a:r>
            <a:r>
              <a:rPr lang="ko-KR">
                <a:latin typeface="배달의민족 주아" charset="0"/>
                <a:ea typeface="배달의민족 주아" charset="0"/>
              </a:rPr>
              <a:t> </a:t>
            </a:r>
            <a:r>
              <a:rPr>
                <a:latin typeface="배달의민족 주아" charset="0"/>
                <a:ea typeface="배달의민족 주아" charset="0"/>
              </a:rPr>
              <a:t>식단관</a:t>
            </a:r>
            <a:r>
              <a:rPr lang="ko-KR">
                <a:latin typeface="배달의민족 주아" charset="0"/>
                <a:ea typeface="배달의민족 주아" charset="0"/>
              </a:rPr>
              <a:t>리</a:t>
            </a:r>
            <a:r>
              <a:rPr>
                <a:latin typeface="배달의민족 주아" charset="0"/>
                <a:ea typeface="배달의민족 주아" charset="0"/>
              </a:rPr>
              <a:t>의 중요성 인지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635000" indent="-635000" latinLnBrk="0">
              <a:spcBef>
                <a:spcPts val="5900"/>
              </a:spcBef>
              <a:buSzPct val="125000"/>
              <a:buFont typeface="Arial"/>
              <a:buChar char="•"/>
              <a:defRPr sz="4800">
                <a:latin typeface="배달의민족 연성 OTF" charset="0"/>
                <a:ea typeface="배달의민족 연성 OTF" charset="0"/>
                <a:cs typeface="배달의민족 연성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매일 필요한 칼로리, 필수 영양소 섭취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635000" indent="-635000" latinLnBrk="0">
              <a:spcBef>
                <a:spcPts val="5900"/>
              </a:spcBef>
              <a:buSzPct val="125000"/>
              <a:buFont typeface="Arial"/>
              <a:buChar char="✓"/>
              <a:defRPr sz="4800">
                <a:latin typeface="배달의민족 연성 OTF" charset="0"/>
                <a:ea typeface="배달의민족 연성 OTF" charset="0"/>
                <a:cs typeface="배달의민족 연성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보다 더 편리하게 자동화 할 수 없을까?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31" name="화살표"/>
          <p:cNvSpPr/>
          <p:nvPr/>
        </p:nvSpPr>
        <p:spPr>
          <a:xfrm rot="5400000">
            <a:off x="11719560" y="9149715"/>
            <a:ext cx="944245" cy="894715"/>
          </a:xfrm>
          <a:prstGeom prst="rightArrow">
            <a:avLst>
              <a:gd name="adj1" fmla="val 35713"/>
              <a:gd name="adj2" fmla="val 49341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34" name="1_Outline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1_Outline</a:t>
            </a:r>
          </a:p>
        </p:txBody>
      </p:sp>
      <p:sp>
        <p:nvSpPr>
          <p:cNvPr id="135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37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05" y="4627245"/>
            <a:ext cx="645160" cy="857250"/>
          </a:xfrm>
          <a:prstGeom prst="rect">
            <a:avLst/>
          </a:prstGeom>
          <a:noFill/>
        </p:spPr>
      </p:pic>
      <p:pic>
        <p:nvPicPr>
          <p:cNvPr id="138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45" y="6261735"/>
            <a:ext cx="645795" cy="857885"/>
          </a:xfrm>
          <a:prstGeom prst="rect">
            <a:avLst/>
          </a:prstGeom>
          <a:noFill/>
        </p:spPr>
      </p:pic>
      <p:sp>
        <p:nvSpPr>
          <p:cNvPr id="139" name="텍스트 상자 1"/>
          <p:cNvSpPr txBox="1">
            <a:spLocks/>
          </p:cNvSpPr>
          <p:nvPr/>
        </p:nvSpPr>
        <p:spPr>
          <a:xfrm rot="0">
            <a:off x="6536055" y="10684510"/>
            <a:ext cx="12426315" cy="8636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825500" latinLnBrk="0" hangingPunct="1">
              <a:buFontTx/>
              <a:buNone/>
            </a:pPr>
            <a:r>
              <a:rPr sz="5000" cap="none" i="0" b="0" strike="noStrike">
                <a:solidFill>
                  <a:schemeClr val="bg1"/>
                </a:solidFill>
                <a:latin typeface="배달의민족 주아" charset="0"/>
                <a:ea typeface="배달의민족 주아" charset="0"/>
              </a:rPr>
              <a:t>이미지 인식을 통해 개인별로 최적화 된 정보 제공</a:t>
            </a:r>
            <a:endParaRPr lang="ko-KR" altLang="en-US" sz="5000" cap="none" i="0" b="0" strike="noStrike">
              <a:solidFill>
                <a:schemeClr val="bg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38" name="1_Outline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1_Outline</a:t>
            </a:r>
          </a:p>
        </p:txBody>
      </p:sp>
      <p:sp>
        <p:nvSpPr>
          <p:cNvPr id="139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" name="식단 이미지 업로드"/>
          <p:cNvSpPr txBox="1">
            <a:spLocks/>
          </p:cNvSpPr>
          <p:nvPr/>
        </p:nvSpPr>
        <p:spPr>
          <a:xfrm>
            <a:off x="2300605" y="3726180"/>
            <a:ext cx="5346065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식단 이미지 업로드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1" name="다중 객체 인식"/>
          <p:cNvSpPr txBox="1">
            <a:spLocks/>
          </p:cNvSpPr>
          <p:nvPr/>
        </p:nvSpPr>
        <p:spPr>
          <a:xfrm rot="0">
            <a:off x="10678160" y="3726180"/>
            <a:ext cx="4204335" cy="1025525"/>
          </a:xfrm>
          <a:prstGeom prst="rect"/>
          <a:ln w="12700" cap="flat" cmpd="sng">
            <a:prstDash/>
            <a:miter lim="800000"/>
          </a:ln>
        </p:spPr>
        <p:txBody>
          <a:bodyPr wrap="none" lIns="50800" tIns="50800" rIns="50800" bIns="50800" numCol="1" vert="horz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다중 객체 인식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2" name="객체 분류"/>
          <p:cNvSpPr txBox="1">
            <a:spLocks/>
          </p:cNvSpPr>
          <p:nvPr/>
        </p:nvSpPr>
        <p:spPr>
          <a:xfrm>
            <a:off x="18002885" y="3726180"/>
            <a:ext cx="2769235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객체 분류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3" name="분류된 음식의 영양성분 출력"/>
          <p:cNvSpPr txBox="1">
            <a:spLocks/>
          </p:cNvSpPr>
          <p:nvPr/>
        </p:nvSpPr>
        <p:spPr>
          <a:xfrm>
            <a:off x="4090035" y="6608445"/>
            <a:ext cx="806704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분류된 음식의 영양성분 출력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4" name="개인화 데이터 베이스 구축"/>
          <p:cNvSpPr txBox="1">
            <a:spLocks/>
          </p:cNvSpPr>
          <p:nvPr/>
        </p:nvSpPr>
        <p:spPr>
          <a:xfrm>
            <a:off x="14609445" y="6608445"/>
            <a:ext cx="7510145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개인화 데이터 베이스 구축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5" name="각자의 니즈에 맞는 맞춤 정보를 시각화 자료로 제공"/>
          <p:cNvSpPr txBox="1">
            <a:spLocks/>
          </p:cNvSpPr>
          <p:nvPr/>
        </p:nvSpPr>
        <p:spPr>
          <a:xfrm>
            <a:off x="3994785" y="9460230"/>
            <a:ext cx="14544675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50800" tIns="50800" rIns="50800" bIns="50800" numCol="1" anchor="ctr">
            <a:spAutoFit/>
          </a:bodyPr>
          <a:lstStyle>
            <a:lvl1pPr marL="0" indent="0" latinLnBrk="0">
              <a:buFontTx/>
              <a:buNone/>
              <a:defRPr lang="en-GB" altLang="en-US" sz="6000" b="0">
                <a:latin typeface="배달의민족 주아 OTF" charset="0"/>
                <a:ea typeface="배달의민족 주아 OTF" charset="0"/>
                <a:cs typeface="배달의민족 주아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각자의 니즈에 맞는 맞춤 정보를 시각화 자료로 제공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6" name="화살표"/>
          <p:cNvSpPr/>
          <p:nvPr/>
        </p:nvSpPr>
        <p:spPr>
          <a:xfrm>
            <a:off x="12747625" y="6893560"/>
            <a:ext cx="1270000" cy="564515"/>
          </a:xfrm>
          <a:prstGeom prst="rightArrow">
            <a:avLst>
              <a:gd name="adj1" fmla="val 45039"/>
              <a:gd name="adj2" fmla="val 6770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7" name="화살표"/>
          <p:cNvSpPr/>
          <p:nvPr/>
        </p:nvSpPr>
        <p:spPr>
          <a:xfrm>
            <a:off x="15972155" y="4025900"/>
            <a:ext cx="1270000" cy="564515"/>
          </a:xfrm>
          <a:prstGeom prst="rightArrow">
            <a:avLst>
              <a:gd name="adj1" fmla="val 45039"/>
              <a:gd name="adj2" fmla="val 6770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" name="화살표"/>
          <p:cNvSpPr/>
          <p:nvPr/>
        </p:nvSpPr>
        <p:spPr>
          <a:xfrm>
            <a:off x="2265045" y="6893560"/>
            <a:ext cx="1270000" cy="564515"/>
          </a:xfrm>
          <a:prstGeom prst="rightArrow">
            <a:avLst>
              <a:gd name="adj1" fmla="val 45039"/>
              <a:gd name="adj2" fmla="val 6770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화살표"/>
          <p:cNvSpPr/>
          <p:nvPr/>
        </p:nvSpPr>
        <p:spPr>
          <a:xfrm>
            <a:off x="8361045" y="4025900"/>
            <a:ext cx="1270000" cy="564515"/>
          </a:xfrm>
          <a:prstGeom prst="rightArrow">
            <a:avLst>
              <a:gd name="adj1" fmla="val 45039"/>
              <a:gd name="adj2" fmla="val 6770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0" name="화살표"/>
          <p:cNvSpPr/>
          <p:nvPr/>
        </p:nvSpPr>
        <p:spPr>
          <a:xfrm>
            <a:off x="2265045" y="9760585"/>
            <a:ext cx="1270000" cy="564515"/>
          </a:xfrm>
          <a:prstGeom prst="rightArrow">
            <a:avLst>
              <a:gd name="adj1" fmla="val 45039"/>
              <a:gd name="adj2" fmla="val 6770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53" name="1_Outline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1_Outline</a:t>
            </a:r>
          </a:p>
        </p:txBody>
      </p:sp>
      <p:sp>
        <p:nvSpPr>
          <p:cNvPr id="154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55" name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9030" y="3068955"/>
            <a:ext cx="12198985" cy="757872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객체 인식 &amp; 영양소 측정"/>
          <p:cNvSpPr txBox="1">
            <a:spLocks/>
          </p:cNvSpPr>
          <p:nvPr/>
        </p:nvSpPr>
        <p:spPr>
          <a:xfrm rot="0">
            <a:off x="937260" y="3379470"/>
            <a:ext cx="7347585" cy="1025525"/>
          </a:xfrm>
          <a:prstGeom prst="rect"/>
          <a:ln w="12700" cap="flat" cmpd="sng">
            <a:prstDash/>
            <a:miter lim="800000"/>
          </a:ln>
        </p:spPr>
        <p:txBody>
          <a:bodyPr wrap="none" lIns="50800" tIns="50800" rIns="50800" bIns="50800" numCol="1" vert="horz" anchor="ctr">
            <a:spAutoFit/>
          </a:bodyPr>
          <a:lstStyle>
            <a:lvl1pPr marL="0" indent="0" latinLnBrk="0">
              <a:buFontTx/>
              <a:buNone/>
              <a:defRPr lang="en-GB" altLang="en-US" sz="6000" u="sng" b="0">
                <a:latin typeface="배달의민족 한나체 Pro OTF" charset="0"/>
                <a:ea typeface="배달의민족 한나체 Pro OTF" charset="0"/>
                <a:cs typeface="배달의민족 한나체 Pro OTF" charset="0"/>
              </a:defRPr>
            </a:lvl1pPr>
          </a:lstStyle>
          <a:p>
            <a:pPr marL="0" indent="0" latinLnBrk="0">
              <a:buFontTx/>
              <a:buNone/>
            </a:pPr>
            <a:r>
              <a:rPr>
                <a:latin typeface="배달의민족 주아" charset="0"/>
                <a:ea typeface="배달의민족 주아" charset="0"/>
              </a:rPr>
              <a:t>객체 인식 &amp; 영양소 측정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57" name="디지털 이미지, 비디오에서 특정 객체를 검출…"/>
          <p:cNvSpPr txBox="1">
            <a:spLocks noGrp="1"/>
          </p:cNvSpPr>
          <p:nvPr>
            <p:ph type="body" sz="quarter" idx="1"/>
          </p:nvPr>
        </p:nvSpPr>
        <p:spPr>
          <a:xfrm rot="0">
            <a:off x="823595" y="5190490"/>
            <a:ext cx="9822180" cy="606933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t">
            <a:normAutofit fontScale="100000" lnSpcReduction="0"/>
          </a:bodyPr>
          <a:lstStyle/>
          <a:p>
            <a:pPr marL="635000" indent="-635000" latinLnBrk="0">
              <a:spcBef>
                <a:spcPts val="5900"/>
              </a:spcBef>
              <a:buSzPct val="125000"/>
              <a:buFont typeface="Arial"/>
              <a:buChar char="✓"/>
              <a:defRPr sz="4800">
                <a:latin typeface="배달의민족 연성 OTF" charset="0"/>
                <a:ea typeface="배달의민족 연성 OTF" charset="0"/>
                <a:cs typeface="배달의민족 연성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디지털 이미지, 비디오에서 특정 객체를 검출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635000" indent="-635000" latinLnBrk="0">
              <a:spcBef>
                <a:spcPts val="5900"/>
              </a:spcBef>
              <a:buSzPct val="125000"/>
              <a:buFont typeface="Arial"/>
              <a:buChar char="✓"/>
              <a:defRPr sz="4800">
                <a:latin typeface="배달의민족 연성 OTF" charset="0"/>
                <a:ea typeface="배달의민족 연성 OTF" charset="0"/>
                <a:cs typeface="배달의민족 연성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측면의 사진처럼 다수의 객체(음식)를 검출하여 분류하는 것을 목표로 함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pic>
        <p:nvPicPr>
          <p:cNvPr id="158" name="그림 2" descr="C:/Users/HAEIN/AppData/Roaming/PolarisOffice/ETemp/9436_13359992/image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6135" y="7818120"/>
            <a:ext cx="631190" cy="828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60" name="1_Outline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1_Outline</a:t>
            </a:r>
          </a:p>
        </p:txBody>
      </p:sp>
      <p:sp>
        <p:nvSpPr>
          <p:cNvPr id="161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62" name="2021-09-08 14452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9220" y="1925955"/>
            <a:ext cx="19084925" cy="10549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라벨 데이터 크롤링 네이버 영양백과 조회수 순으로 상위 500개 음식을 선정…"/>
          <p:cNvSpPr txBox="1">
            <a:spLocks noGrp="1"/>
          </p:cNvSpPr>
          <p:nvPr>
            <p:ph type="body" sz="half" idx="1"/>
          </p:nvPr>
        </p:nvSpPr>
        <p:spPr>
          <a:xfrm>
            <a:off x="1406525" y="2369820"/>
            <a:ext cx="11569065" cy="9814560"/>
          </a:xfrm>
          <a:prstGeom prst="rect">
            <a:avLst/>
          </a:prstGeom>
        </p:spPr>
        <p:txBody>
          <a:bodyPr wrap="square" lIns="50800" tIns="50800" rIns="50800" bIns="50800" numCol="1" vert="horz" anchor="ctr">
            <a:normAutofit fontScale="100000" lnSpcReduction="0"/>
          </a:bodyPr>
          <a:lstStyle/>
          <a:p>
            <a:pPr marL="889000" indent="-889000" latinLnBrk="0">
              <a:spcBef>
                <a:spcPts val="5900"/>
              </a:spcBef>
              <a:buFontTx/>
              <a:buNone/>
              <a:defRPr sz="4800"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1.   </a:t>
            </a:r>
            <a:r>
              <a:rPr>
                <a:latin typeface="배달의민족 주아" charset="0"/>
                <a:ea typeface="배달의민족 주아" charset="0"/>
              </a:rPr>
              <a:t>영양성</a:t>
            </a:r>
            <a:r>
              <a:rPr lang="ko-KR">
                <a:latin typeface="배달의민족 주아" charset="0"/>
                <a:ea typeface="배달의민족 주아" charset="0"/>
              </a:rPr>
              <a:t>분 </a:t>
            </a:r>
            <a:r>
              <a:rPr>
                <a:latin typeface="배달의민족 주아" charset="0"/>
                <a:ea typeface="배달의민족 주아" charset="0"/>
              </a:rPr>
              <a:t>크롤링</a:t>
            </a:r>
            <a:r>
              <a:rPr>
                <a:latin typeface="배달의민족 주아" charset="0"/>
                <a:ea typeface="배달의민족 주아" charset="0"/>
              </a:rPr>
              <a:t/>
            </a:r>
            <a:br>
              <a:rPr>
                <a:latin typeface="배달의민족 주아" charset="0"/>
                <a:ea typeface="배달의민족 주아" charset="0"/>
              </a:rPr>
            </a:br>
            <a:r>
              <a:rPr>
                <a:latin typeface="배달의민족 주아" charset="0"/>
                <a:ea typeface="배달의민족 주아" charset="0"/>
              </a:rPr>
              <a:t>네이버 영양백과 조회수 순으로 상위 500개 음식을 선정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889000" indent="-889000" latinLnBrk="0">
              <a:spcBef>
                <a:spcPts val="5900"/>
              </a:spcBef>
              <a:buFontTx/>
              <a:buNone/>
              <a:defRPr sz="4800"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2.   이미지 크롤링</a:t>
            </a:r>
            <a:r>
              <a:rPr>
                <a:latin typeface="배달의민족 주아" charset="0"/>
                <a:ea typeface="배달의민족 주아" charset="0"/>
              </a:rPr>
              <a:t/>
            </a:r>
            <a:br>
              <a:rPr>
                <a:latin typeface="배달의민족 주아" charset="0"/>
                <a:ea typeface="배달의민족 주아" charset="0"/>
              </a:rPr>
            </a:br>
            <a:r>
              <a:rPr>
                <a:latin typeface="배달의민족 주아" charset="0"/>
                <a:ea typeface="배달의민족 주아" charset="0"/>
              </a:rPr>
              <a:t>구글, 네이버를 통해 학습시킬 데이터를 수집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889000" indent="-889000" latinLnBrk="0">
              <a:spcBef>
                <a:spcPts val="5900"/>
              </a:spcBef>
              <a:buFontTx/>
              <a:buNone/>
              <a:defRPr sz="4800"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3.   객체 검출</a:t>
            </a:r>
            <a:r>
              <a:rPr>
                <a:latin typeface="배달의민족 주아" charset="0"/>
                <a:ea typeface="배달의민족 주아" charset="0"/>
              </a:rPr>
              <a:t/>
            </a:r>
            <a:br>
              <a:rPr>
                <a:latin typeface="배달의민족 주아" charset="0"/>
                <a:ea typeface="배달의민족 주아" charset="0"/>
              </a:rPr>
            </a:br>
            <a:r>
              <a:rPr>
                <a:latin typeface="배달의민족 주아" charset="0"/>
                <a:ea typeface="배달의민족 주아" charset="0"/>
              </a:rPr>
              <a:t>다양한 알고리즘 중에 성능, 속도 등을 기준으로 선정</a:t>
            </a:r>
            <a:endParaRPr lang="ko-KR" altLang="en-US">
              <a:latin typeface="배달의민족 주아" charset="0"/>
              <a:ea typeface="배달의민족 주아" charset="0"/>
            </a:endParaRPr>
          </a:p>
          <a:p>
            <a:pPr marL="889000" indent="-889000" latinLnBrk="0">
              <a:spcBef>
                <a:spcPts val="5900"/>
              </a:spcBef>
              <a:buFontTx/>
              <a:buNone/>
              <a:defRPr sz="4800">
                <a:latin typeface="배달의민족 한나체 Air OTF" charset="0"/>
                <a:ea typeface="배달의민족 한나체 Air OTF" charset="0"/>
                <a:cs typeface="배달의민족 한나체 Air OTF" charset="0"/>
              </a:defRPr>
            </a:pPr>
            <a:r>
              <a:rPr>
                <a:latin typeface="배달의민족 주아" charset="0"/>
                <a:ea typeface="배달의민족 주아" charset="0"/>
              </a:rPr>
              <a:t>4.   전이 학습</a:t>
            </a:r>
            <a:r>
              <a:rPr>
                <a:latin typeface="배달의민족 주아" charset="0"/>
                <a:ea typeface="배달의민족 주아" charset="0"/>
              </a:rPr>
              <a:t/>
            </a:r>
            <a:br>
              <a:rPr>
                <a:latin typeface="배달의민족 주아" charset="0"/>
                <a:ea typeface="배달의민족 주아" charset="0"/>
              </a:rPr>
            </a:br>
            <a:r>
              <a:rPr>
                <a:latin typeface="배달의민족 주아" charset="0"/>
                <a:ea typeface="배달의민족 주아" charset="0"/>
              </a:rPr>
              <a:t>직접 데이터를 테스트하여 그 결과에 따라 선정</a:t>
            </a:r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6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44045" y="13081000"/>
            <a:ext cx="352425" cy="5060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66" name="2_DETAIL"/>
          <p:cNvSpPr txBox="1"/>
          <p:nvPr/>
        </p:nvSpPr>
        <p:spPr>
          <a:xfrm>
            <a:off x="762000" y="533400"/>
            <a:ext cx="209550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647700">
              <a:lnSpc>
                <a:spcPct val="80000"/>
              </a:lnSpc>
              <a:defRPr sz="3600" b="0" cap="all" spc="180">
                <a:solidFill>
                  <a:srgbClr val="838787"/>
                </a:solidFill>
                <a:latin typeface="Yuanti SC Light"/>
                <a:ea typeface="Yuanti SC Light"/>
                <a:cs typeface="Yuanti SC Light"/>
                <a:sym typeface="Yuanti SC Light"/>
              </a:defRPr>
            </a:lvl1pPr>
          </a:lstStyle>
          <a:p>
            <a:r>
              <a:t>2_DETAIL</a:t>
            </a:r>
          </a:p>
        </p:txBody>
      </p:sp>
      <p:sp>
        <p:nvSpPr>
          <p:cNvPr id="167" name="선"/>
          <p:cNvSpPr/>
          <p:nvPr/>
        </p:nvSpPr>
        <p:spPr>
          <a:xfrm>
            <a:off x="774700" y="1308100"/>
            <a:ext cx="22833965" cy="0"/>
          </a:xfrm>
          <a:prstGeom prst="line">
            <a:avLst/>
          </a:prstGeom>
          <a:ln w="25400">
            <a:solidFill>
              <a:srgbClr val="43434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68" name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20290" y="1849120"/>
            <a:ext cx="8309610" cy="10852785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도형 3"/>
          <p:cNvSpPr>
            <a:spLocks/>
          </p:cNvSpPr>
          <p:nvPr/>
        </p:nvSpPr>
        <p:spPr>
          <a:xfrm>
            <a:off x="15038070" y="5678805"/>
            <a:ext cx="1007110" cy="3460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슬라이드 번호"/>
          <p:cNvSpPr txBox="1">
            <a:spLocks noGrp="1"/>
          </p:cNvSpPr>
          <p:nvPr>
            <p:ph type="sldNum" idx="4294967295"/>
          </p:nvPr>
        </p:nvSpPr>
        <p:spPr>
          <a:xfrm>
            <a:off x="11958955" y="13081000"/>
            <a:ext cx="353060" cy="50673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GB" altLang="en-US" sz="2400" b="0" i="0" strike="noStrike" cap="none">
                <a:latin typeface="Helvetica Neue Light" charset="0"/>
                <a:ea typeface="Helvetica Neue Light" charset="0"/>
                <a:cs typeface="Helvetica Neue Light" charset="0"/>
              </a:rPr>
              <a:t>8</a:t>
            </a:fld>
            <a:endParaRPr lang="ko-KR" altLang="en-US" sz="2400" b="0" i="0" strike="noStrike" cap="none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6" name="Rect 0"/>
          <p:cNvSpPr txBox="1">
            <a:spLocks/>
          </p:cNvSpPr>
          <p:nvPr/>
        </p:nvSpPr>
        <p:spPr>
          <a:xfrm>
            <a:off x="762000" y="533400"/>
            <a:ext cx="20956270" cy="54610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/>
              <a:t>2_detail_</a:t>
            </a:r>
            <a:r>
              <a:rPr lang="ko-KR"/>
              <a:t>yolov4</a:t>
            </a:r>
            <a:endParaRPr lang="ko-KR" altLang="en-US"/>
          </a:p>
        </p:txBody>
      </p:sp>
      <p:cxnSp>
        <p:nvCxnSpPr>
          <p:cNvPr id="217" name="Rect 0"/>
          <p:cNvCxnSpPr/>
          <p:nvPr/>
        </p:nvCxnSpPr>
        <p:spPr>
          <a:xfrm>
            <a:off x="774700" y="1308100"/>
            <a:ext cx="22834600" cy="635"/>
          </a:xfrm>
          <a:prstGeom prst="line">
            <a:avLst/>
          </a:prstGeom>
          <a:ln w="25400" cap="flat" cmpd="sng">
            <a:solidFill>
              <a:srgbClr val="434343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텍스트 개체 틀 32"/>
          <p:cNvSpPr txBox="1">
            <a:spLocks noGrp="1"/>
          </p:cNvSpPr>
          <p:nvPr>
            <p:ph type="title" idx="1"/>
          </p:nvPr>
        </p:nvSpPr>
        <p:spPr>
          <a:xfrm>
            <a:off x="1483995" y="2483485"/>
            <a:ext cx="15087600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YO</a:t>
            </a:r>
            <a:r>
              <a:rPr sz="10000" b="0">
                <a:solidFill>
                  <a:srgbClr val="FF0000"/>
                </a:solidFill>
                <a:latin typeface="배달의민족 주아" charset="0"/>
                <a:ea typeface="배달의민족 주아" charset="0"/>
              </a:rPr>
              <a:t>L</a:t>
            </a:r>
            <a:r>
              <a:rPr sz="10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O(You Only</a:t>
            </a:r>
            <a:r>
              <a:rPr sz="10000" b="0">
                <a:solidFill>
                  <a:srgbClr val="FF0000"/>
                </a:solidFill>
                <a:latin typeface="배달의민족 주아" charset="0"/>
                <a:ea typeface="배달의민족 주아" charset="0"/>
              </a:rPr>
              <a:t> Look </a:t>
            </a:r>
            <a:r>
              <a:rPr sz="10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Once)</a:t>
            </a:r>
            <a:endParaRPr lang="ko-KR" altLang="en-US" sz="10000" b="0">
              <a:solidFill>
                <a:srgbClr val="FF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219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530" y="2128520"/>
            <a:ext cx="4335145" cy="2875280"/>
          </a:xfrm>
          <a:prstGeom prst="rect">
            <a:avLst/>
          </a:prstGeom>
          <a:noFill/>
        </p:spPr>
      </p:pic>
      <p:sp>
        <p:nvSpPr>
          <p:cNvPr id="220" name="텍스트 상자 35"/>
          <p:cNvSpPr txBox="1">
            <a:spLocks/>
          </p:cNvSpPr>
          <p:nvPr/>
        </p:nvSpPr>
        <p:spPr>
          <a:xfrm>
            <a:off x="2764155" y="4747895"/>
            <a:ext cx="16497300" cy="770572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YOLO는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이미지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전체를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단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한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번만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본다는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뜻</a:t>
            </a: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CNN모델의 경우 한 장의 이미지를 잘게 쪼개서 수천장의 이미지로 만들어서 처리함.</a:t>
            </a: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latinLnBrk="0" hangingPunct="1">
              <a:buFontTx/>
              <a:buNone/>
            </a:pPr>
            <a:r>
              <a:rPr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다</a:t>
            </a: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른 객체탐지 모델의 경우 다양한 전처리 모델과 인공 신경망을 결합해서 사용함</a:t>
            </a: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55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반면, YOLO는 단 하나의 인공신경망에서 전부 처리 -&gt; 간결, 속도가 빠름</a:t>
            </a:r>
            <a:endParaRPr lang="ko-KR" altLang="en-US" sz="55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슬라이드 번호"/>
          <p:cNvSpPr txBox="1">
            <a:spLocks noGrp="1"/>
          </p:cNvSpPr>
          <p:nvPr>
            <p:ph type="sldNum" idx="4294967295"/>
          </p:nvPr>
        </p:nvSpPr>
        <p:spPr>
          <a:xfrm>
            <a:off x="11958955" y="13081000"/>
            <a:ext cx="352425" cy="5060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GB" altLang="en-US" sz="2400" b="0" i="0" strike="noStrike" cap="none">
                <a:latin typeface="Helvetica Neue Light" charset="0"/>
                <a:ea typeface="Helvetica Neue Light" charset="0"/>
                <a:cs typeface="Helvetica Neue Light" charset="0"/>
              </a:rPr>
              <a:t>11</a:t>
            </a:fld>
            <a:endParaRPr lang="ko-KR" altLang="en-US" sz="2400" b="0" i="0" strike="noStrike" cap="none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6" name="Rect 0"/>
          <p:cNvSpPr txBox="1">
            <a:spLocks/>
          </p:cNvSpPr>
          <p:nvPr/>
        </p:nvSpPr>
        <p:spPr>
          <a:xfrm>
            <a:off x="762000" y="533400"/>
            <a:ext cx="20956270" cy="54610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b">
            <a:spAutoFit/>
          </a:bodyPr>
          <a:lstStyle>
            <a:lvl1pPr marL="0" indent="0" algn="l" defTabSz="647700" latinLnBrk="0">
              <a:lnSpc>
                <a:spcPct val="80000"/>
              </a:lnSpc>
              <a:buFontTx/>
              <a:buNone/>
              <a:defRPr lang="en-GB" altLang="en-US" sz="3600" b="0" cap="all" spc="180">
                <a:solidFill>
                  <a:srgbClr val="838787"/>
                </a:solidFill>
                <a:latin typeface="Yuanti SC Light" charset="0"/>
                <a:ea typeface="Yuanti SC Light" charset="0"/>
                <a:cs typeface="Yuanti SC Light" charset="0"/>
              </a:defRPr>
            </a:lvl1pPr>
          </a:lstStyle>
          <a:p>
            <a:pPr marL="0" indent="0" latinLnBrk="0">
              <a:buFontTx/>
              <a:buNone/>
            </a:pPr>
            <a:r>
              <a:rPr/>
              <a:t>2_detail_yolo_</a:t>
            </a:r>
            <a:r>
              <a:rPr lang="ko-KR"/>
              <a:t>iou</a:t>
            </a:r>
            <a:endParaRPr lang="ko-KR" altLang="en-US"/>
          </a:p>
        </p:txBody>
      </p:sp>
      <p:cxnSp>
        <p:nvCxnSpPr>
          <p:cNvPr id="217" name="Rect 0"/>
          <p:cNvCxnSpPr/>
          <p:nvPr/>
        </p:nvCxnSpPr>
        <p:spPr>
          <a:xfrm>
            <a:off x="774700" y="1308100"/>
            <a:ext cx="22834600" cy="635"/>
          </a:xfrm>
          <a:prstGeom prst="line">
            <a:avLst/>
          </a:prstGeom>
          <a:ln w="25400" cap="flat" cmpd="sng">
            <a:solidFill>
              <a:srgbClr val="434343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텍스트 상자 56"/>
          <p:cNvSpPr txBox="1">
            <a:spLocks/>
          </p:cNvSpPr>
          <p:nvPr/>
        </p:nvSpPr>
        <p:spPr>
          <a:xfrm>
            <a:off x="991235" y="1637665"/>
            <a:ext cx="22701885" cy="132397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8000" b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I</a:t>
            </a:r>
            <a:r>
              <a:rPr lang="ko-KR" sz="8000" b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OU</a:t>
            </a:r>
            <a:r>
              <a:rPr lang="ko-KR" sz="8000" b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(Intersection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Over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Union)</a:t>
            </a:r>
            <a:r>
              <a:rPr lang="ko-KR" sz="8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yolo에서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정확도를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평가하는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sz="34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지표</a:t>
            </a:r>
            <a:endParaRPr lang="ko-KR" altLang="en-US" sz="34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231" name="그룹 64"/>
          <p:cNvGrpSpPr/>
          <p:nvPr/>
        </p:nvGrpSpPr>
        <p:grpSpPr>
          <a:xfrm>
            <a:off x="798195" y="8460740"/>
            <a:ext cx="22788880" cy="4625340"/>
            <a:chOff x="798195" y="8460740"/>
            <a:chExt cx="22788880" cy="4625340"/>
          </a:xfrm>
        </p:grpSpPr>
        <p:grpSp>
          <p:nvGrpSpPr>
            <p:cNvPr id="229" name="그룹 59"/>
            <p:cNvGrpSpPr/>
            <p:nvPr/>
          </p:nvGrpSpPr>
          <p:grpSpPr>
            <a:xfrm>
              <a:off x="798195" y="8460740"/>
              <a:ext cx="22788880" cy="4625340"/>
              <a:chOff x="798195" y="8460740"/>
              <a:chExt cx="22788880" cy="4625340"/>
            </a:xfrm>
          </p:grpSpPr>
          <p:pic>
            <p:nvPicPr>
              <p:cNvPr id="227" name="그림 5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640" y="8460740"/>
                <a:ext cx="11997690" cy="1696085"/>
              </a:xfrm>
              <a:prstGeom prst="rect">
                <a:avLst/>
              </a:prstGeom>
              <a:noFill/>
            </p:spPr>
          </p:pic>
          <p:pic>
            <p:nvPicPr>
              <p:cNvPr id="228" name="그림 5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195" y="10150475"/>
                <a:ext cx="22788880" cy="2935605"/>
              </a:xfrm>
              <a:prstGeom prst="rect">
                <a:avLst/>
              </a:prstGeom>
              <a:noFill/>
            </p:spPr>
          </p:pic>
        </p:grpSp>
        <p:sp>
          <p:nvSpPr>
            <p:cNvPr id="230" name="도형 60"/>
            <p:cNvSpPr>
              <a:spLocks/>
            </p:cNvSpPr>
            <p:nvPr/>
          </p:nvSpPr>
          <p:spPr>
            <a:xfrm>
              <a:off x="976630" y="8909050"/>
              <a:ext cx="3049905" cy="391160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32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685" y="3350260"/>
            <a:ext cx="6537325" cy="51085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33" name="그림 6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75" y="3747135"/>
            <a:ext cx="9436735" cy="38855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34" name="도형 69"/>
          <p:cNvSpPr>
            <a:spLocks/>
          </p:cNvSpPr>
          <p:nvPr/>
        </p:nvSpPr>
        <p:spPr>
          <a:xfrm>
            <a:off x="9299575" y="10561320"/>
            <a:ext cx="2659380" cy="36068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155</Paragraphs>
  <Words>506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po_user</cp:lastModifiedBy>
  <dc:title>음식 인식을 통한 식단 관리 서비스</dc:title>
  <cp:version>9.103.97.45091</cp:version>
  <dcterms:modified xsi:type="dcterms:W3CDTF">2021-09-29T14:36:00Z</dcterms:modified>
</cp:coreProperties>
</file>